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6"/>
  </p:notesMasterIdLst>
  <p:sldIdLst>
    <p:sldId id="256" r:id="rId2"/>
    <p:sldId id="258" r:id="rId3"/>
    <p:sldId id="259" r:id="rId4"/>
    <p:sldId id="260" r:id="rId5"/>
    <p:sldId id="267" r:id="rId6"/>
    <p:sldId id="261" r:id="rId7"/>
    <p:sldId id="268" r:id="rId8"/>
    <p:sldId id="262" r:id="rId9"/>
    <p:sldId id="292" r:id="rId10"/>
    <p:sldId id="263" r:id="rId11"/>
    <p:sldId id="269" r:id="rId12"/>
    <p:sldId id="270" r:id="rId13"/>
    <p:sldId id="271" r:id="rId14"/>
    <p:sldId id="273" r:id="rId15"/>
    <p:sldId id="272" r:id="rId16"/>
    <p:sldId id="274" r:id="rId17"/>
    <p:sldId id="275" r:id="rId18"/>
    <p:sldId id="276" r:id="rId19"/>
    <p:sldId id="277" r:id="rId20"/>
    <p:sldId id="278" r:id="rId21"/>
    <p:sldId id="264" r:id="rId22"/>
    <p:sldId id="279" r:id="rId23"/>
    <p:sldId id="280" r:id="rId24"/>
    <p:sldId id="265" r:id="rId25"/>
    <p:sldId id="281" r:id="rId26"/>
    <p:sldId id="266" r:id="rId27"/>
    <p:sldId id="257" r:id="rId28"/>
    <p:sldId id="333" r:id="rId29"/>
    <p:sldId id="334" r:id="rId30"/>
    <p:sldId id="335" r:id="rId31"/>
    <p:sldId id="336" r:id="rId32"/>
    <p:sldId id="337" r:id="rId33"/>
    <p:sldId id="338" r:id="rId34"/>
    <p:sldId id="339" r:id="rId35"/>
    <p:sldId id="283" r:id="rId36"/>
    <p:sldId id="284" r:id="rId37"/>
    <p:sldId id="285" r:id="rId38"/>
    <p:sldId id="286" r:id="rId39"/>
    <p:sldId id="287" r:id="rId40"/>
    <p:sldId id="288" r:id="rId41"/>
    <p:sldId id="282" r:id="rId42"/>
    <p:sldId id="290" r:id="rId43"/>
    <p:sldId id="291" r:id="rId44"/>
    <p:sldId id="289" r:id="rId45"/>
    <p:sldId id="379"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 id="332" r:id="rId86"/>
    <p:sldId id="340" r:id="rId87"/>
    <p:sldId id="341" r:id="rId88"/>
    <p:sldId id="342" r:id="rId89"/>
    <p:sldId id="343" r:id="rId90"/>
    <p:sldId id="344" r:id="rId91"/>
    <p:sldId id="345" r:id="rId92"/>
    <p:sldId id="346" r:id="rId93"/>
    <p:sldId id="347" r:id="rId94"/>
    <p:sldId id="348" r:id="rId95"/>
    <p:sldId id="349" r:id="rId96"/>
    <p:sldId id="350" r:id="rId97"/>
    <p:sldId id="351" r:id="rId98"/>
    <p:sldId id="352" r:id="rId99"/>
    <p:sldId id="367" r:id="rId100"/>
    <p:sldId id="368" r:id="rId101"/>
    <p:sldId id="369" r:id="rId102"/>
    <p:sldId id="370" r:id="rId103"/>
    <p:sldId id="371" r:id="rId104"/>
    <p:sldId id="372" r:id="rId105"/>
    <p:sldId id="373" r:id="rId106"/>
    <p:sldId id="374" r:id="rId107"/>
    <p:sldId id="375" r:id="rId108"/>
    <p:sldId id="376" r:id="rId109"/>
    <p:sldId id="353" r:id="rId110"/>
    <p:sldId id="354" r:id="rId111"/>
    <p:sldId id="355" r:id="rId112"/>
    <p:sldId id="356" r:id="rId113"/>
    <p:sldId id="357" r:id="rId114"/>
    <p:sldId id="358" r:id="rId115"/>
    <p:sldId id="362" r:id="rId116"/>
    <p:sldId id="365" r:id="rId117"/>
    <p:sldId id="363" r:id="rId118"/>
    <p:sldId id="364" r:id="rId119"/>
    <p:sldId id="359" r:id="rId120"/>
    <p:sldId id="360" r:id="rId121"/>
    <p:sldId id="361" r:id="rId122"/>
    <p:sldId id="366" r:id="rId123"/>
    <p:sldId id="377" r:id="rId124"/>
    <p:sldId id="378" r:id="rId1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62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theme" Target="theme/theme1.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tableStyles" Target="tableStyle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26.png>
</file>

<file path=ppt/media/image27.png>
</file>

<file path=ppt/media/image28.png>
</file>

<file path=ppt/media/image3.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17DDE0-5087-4B6C-A62F-ADE5A0CC20CF}" type="datetimeFigureOut">
              <a:rPr lang="en-IN" smtClean="0"/>
              <a:t>05-04-2018</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5DF05E-73DF-4FE7-A7CA-D5066DCC0F48}" type="slidenum">
              <a:rPr lang="en-IN" smtClean="0"/>
              <a:t>‹#›</a:t>
            </a:fld>
            <a:endParaRPr lang="en-IN"/>
          </a:p>
        </p:txBody>
      </p:sp>
    </p:spTree>
    <p:extLst>
      <p:ext uri="{BB962C8B-B14F-4D97-AF65-F5344CB8AC3E}">
        <p14:creationId xmlns:p14="http://schemas.microsoft.com/office/powerpoint/2010/main" val="474398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Notes Placeholde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smtClean="0"/>
          </a:p>
        </p:txBody>
      </p:sp>
    </p:spTree>
    <p:extLst>
      <p:ext uri="{BB962C8B-B14F-4D97-AF65-F5344CB8AC3E}">
        <p14:creationId xmlns:p14="http://schemas.microsoft.com/office/powerpoint/2010/main" val="657811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Notes Placeholde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smtClean="0"/>
          </a:p>
        </p:txBody>
      </p:sp>
    </p:spTree>
    <p:extLst>
      <p:ext uri="{BB962C8B-B14F-4D97-AF65-F5344CB8AC3E}">
        <p14:creationId xmlns:p14="http://schemas.microsoft.com/office/powerpoint/2010/main" val="1954326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Notes Placeholde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smtClean="0"/>
          </a:p>
        </p:txBody>
      </p:sp>
    </p:spTree>
    <p:extLst>
      <p:ext uri="{BB962C8B-B14F-4D97-AF65-F5344CB8AC3E}">
        <p14:creationId xmlns:p14="http://schemas.microsoft.com/office/powerpoint/2010/main" val="1143904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Notes Placeholde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smtClean="0"/>
          </a:p>
        </p:txBody>
      </p:sp>
    </p:spTree>
    <p:extLst>
      <p:ext uri="{BB962C8B-B14F-4D97-AF65-F5344CB8AC3E}">
        <p14:creationId xmlns:p14="http://schemas.microsoft.com/office/powerpoint/2010/main" val="1753400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CCCD441-D544-4600-8240-8FDCA47A1C72}" type="datetimeFigureOut">
              <a:rPr lang="en-IN" smtClean="0"/>
              <a:t>05-04-2018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69B581-7161-4035-B168-8C19CF94BF49}" type="slidenum">
              <a:rPr lang="en-IN" smtClean="0"/>
              <a:t>‹#›</a:t>
            </a:fld>
            <a:endParaRPr lang="en-IN"/>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6679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CCCD441-D544-4600-8240-8FDCA47A1C72}" type="datetimeFigureOut">
              <a:rPr lang="en-IN" smtClean="0"/>
              <a:t>05-04-2018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69B581-7161-4035-B168-8C19CF94BF49}" type="slidenum">
              <a:rPr lang="en-IN" smtClean="0"/>
              <a:t>‹#›</a:t>
            </a:fld>
            <a:endParaRPr lang="en-IN"/>
          </a:p>
        </p:txBody>
      </p:sp>
    </p:spTree>
    <p:extLst>
      <p:ext uri="{BB962C8B-B14F-4D97-AF65-F5344CB8AC3E}">
        <p14:creationId xmlns:p14="http://schemas.microsoft.com/office/powerpoint/2010/main" val="22058135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CCCD441-D544-4600-8240-8FDCA47A1C72}" type="datetimeFigureOut">
              <a:rPr lang="en-IN" smtClean="0"/>
              <a:t>05-04-2018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69B581-7161-4035-B168-8C19CF94BF49}" type="slidenum">
              <a:rPr lang="en-IN" smtClean="0"/>
              <a:t>‹#›</a:t>
            </a:fld>
            <a:endParaRPr lang="en-IN"/>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514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CCCD441-D544-4600-8240-8FDCA47A1C72}" type="datetimeFigureOut">
              <a:rPr lang="en-IN" smtClean="0"/>
              <a:t>05-04-2018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69B581-7161-4035-B168-8C19CF94BF49}" type="slidenum">
              <a:rPr lang="en-IN" smtClean="0"/>
              <a:t>‹#›</a:t>
            </a:fld>
            <a:endParaRPr lang="en-IN"/>
          </a:p>
        </p:txBody>
      </p:sp>
    </p:spTree>
    <p:extLst>
      <p:ext uri="{BB962C8B-B14F-4D97-AF65-F5344CB8AC3E}">
        <p14:creationId xmlns:p14="http://schemas.microsoft.com/office/powerpoint/2010/main" val="413550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smtClean="0"/>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CCD441-D544-4600-8240-8FDCA47A1C72}" type="datetimeFigureOut">
              <a:rPr lang="en-IN" smtClean="0"/>
              <a:t>05-04-2018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69B581-7161-4035-B168-8C19CF94BF49}" type="slidenum">
              <a:rPr lang="en-IN" smtClean="0"/>
              <a:t>‹#›</a:t>
            </a:fld>
            <a:endParaRPr lang="en-IN"/>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105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CCCD441-D544-4600-8240-8FDCA47A1C72}" type="datetimeFigureOut">
              <a:rPr lang="en-IN" smtClean="0"/>
              <a:t>05-04-2018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F69B581-7161-4035-B168-8C19CF94BF49}" type="slidenum">
              <a:rPr lang="en-IN" smtClean="0"/>
              <a:t>‹#›</a:t>
            </a:fld>
            <a:endParaRPr lang="en-IN"/>
          </a:p>
        </p:txBody>
      </p:sp>
    </p:spTree>
    <p:extLst>
      <p:ext uri="{BB962C8B-B14F-4D97-AF65-F5344CB8AC3E}">
        <p14:creationId xmlns:p14="http://schemas.microsoft.com/office/powerpoint/2010/main" val="3543937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smtClean="0"/>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CCCD441-D544-4600-8240-8FDCA47A1C72}" type="datetimeFigureOut">
              <a:rPr lang="en-IN" smtClean="0"/>
              <a:t>05-04-2018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F69B581-7161-4035-B168-8C19CF94BF49}" type="slidenum">
              <a:rPr lang="en-IN" smtClean="0"/>
              <a:t>‹#›</a:t>
            </a:fld>
            <a:endParaRPr lang="en-IN"/>
          </a:p>
        </p:txBody>
      </p:sp>
    </p:spTree>
    <p:extLst>
      <p:ext uri="{BB962C8B-B14F-4D97-AF65-F5344CB8AC3E}">
        <p14:creationId xmlns:p14="http://schemas.microsoft.com/office/powerpoint/2010/main" val="3504954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CCCD441-D544-4600-8240-8FDCA47A1C72}" type="datetimeFigureOut">
              <a:rPr lang="en-IN" smtClean="0"/>
              <a:t>05-04-2018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F69B581-7161-4035-B168-8C19CF94BF49}" type="slidenum">
              <a:rPr lang="en-IN" smtClean="0"/>
              <a:t>‹#›</a:t>
            </a:fld>
            <a:endParaRPr lang="en-IN"/>
          </a:p>
        </p:txBody>
      </p:sp>
    </p:spTree>
    <p:extLst>
      <p:ext uri="{BB962C8B-B14F-4D97-AF65-F5344CB8AC3E}">
        <p14:creationId xmlns:p14="http://schemas.microsoft.com/office/powerpoint/2010/main" val="749694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CCD441-D544-4600-8240-8FDCA47A1C72}" type="datetimeFigureOut">
              <a:rPr lang="en-IN" smtClean="0"/>
              <a:t>05-04-2018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F69B581-7161-4035-B168-8C19CF94BF49}" type="slidenum">
              <a:rPr lang="en-IN" smtClean="0"/>
              <a:t>‹#›</a:t>
            </a:fld>
            <a:endParaRPr lang="en-IN"/>
          </a:p>
        </p:txBody>
      </p:sp>
    </p:spTree>
    <p:extLst>
      <p:ext uri="{BB962C8B-B14F-4D97-AF65-F5344CB8AC3E}">
        <p14:creationId xmlns:p14="http://schemas.microsoft.com/office/powerpoint/2010/main" val="3397802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smtClean="0"/>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CCCD441-D544-4600-8240-8FDCA47A1C72}" type="datetimeFigureOut">
              <a:rPr lang="en-IN" smtClean="0"/>
              <a:t>05-04-2018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F69B581-7161-4035-B168-8C19CF94BF49}" type="slidenum">
              <a:rPr lang="en-IN" smtClean="0"/>
              <a:t>‹#›</a:t>
            </a:fld>
            <a:endParaRPr lang="en-IN"/>
          </a:p>
        </p:txBody>
      </p:sp>
    </p:spTree>
    <p:extLst>
      <p:ext uri="{BB962C8B-B14F-4D97-AF65-F5344CB8AC3E}">
        <p14:creationId xmlns:p14="http://schemas.microsoft.com/office/powerpoint/2010/main" val="3222861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CCCD441-D544-4600-8240-8FDCA47A1C72}" type="datetimeFigureOut">
              <a:rPr lang="en-IN" smtClean="0"/>
              <a:t>05-04-2018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F69B581-7161-4035-B168-8C19CF94BF49}" type="slidenum">
              <a:rPr lang="en-IN" smtClean="0"/>
              <a:t>‹#›</a:t>
            </a:fld>
            <a:endParaRPr lang="en-IN"/>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8328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CCCD441-D544-4600-8240-8FDCA47A1C72}" type="datetimeFigureOut">
              <a:rPr lang="en-IN" smtClean="0"/>
              <a:t>05-04-2018</a:t>
            </a:fld>
            <a:endParaRPr lang="en-IN"/>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IN"/>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1F69B581-7161-4035-B168-8C19CF94BF49}" type="slidenum">
              <a:rPr lang="en-IN" smtClean="0"/>
              <a:t>‹#›</a:t>
            </a:fld>
            <a:endParaRPr lang="en-IN"/>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91512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3.pn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6.png"/><Relationship Id="rId11" Type="http://schemas.openxmlformats.org/officeDocument/2006/relationships/image" Target="../media/image41.png"/><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png"/></Relationships>
</file>

<file path=ppt/slides/_rels/slide101.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5.pn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3.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36.png"/><Relationship Id="rId11" Type="http://schemas.openxmlformats.org/officeDocument/2006/relationships/image" Target="../media/image42.png"/><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44.png"/></Relationships>
</file>

<file path=ppt/slides/_rels/slide102.xml.rels><?xml version="1.0" encoding="UTF-8" standalone="yes"?>
<Relationships xmlns="http://schemas.openxmlformats.org/package/2006/relationships"><Relationship Id="rId8" Type="http://schemas.openxmlformats.org/officeDocument/2006/relationships/image" Target="../media/image46.png"/><Relationship Id="rId13" Type="http://schemas.openxmlformats.org/officeDocument/2006/relationships/image" Target="../media/image49.pn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6.png"/><Relationship Id="rId11" Type="http://schemas.openxmlformats.org/officeDocument/2006/relationships/image" Target="../media/image48.png"/><Relationship Id="rId5" Type="http://schemas.openxmlformats.org/officeDocument/2006/relationships/image" Target="../media/image35.png"/><Relationship Id="rId10" Type="http://schemas.openxmlformats.org/officeDocument/2006/relationships/image" Target="../media/image47.png"/><Relationship Id="rId4" Type="http://schemas.openxmlformats.org/officeDocument/2006/relationships/image" Target="../media/image34.png"/><Relationship Id="rId9" Type="http://schemas.openxmlformats.org/officeDocument/2006/relationships/image" Target="../media/image38.png"/><Relationship Id="rId14" Type="http://schemas.openxmlformats.org/officeDocument/2006/relationships/image" Target="../media/image50.png"/></Relationships>
</file>

<file path=ppt/slides/_rels/slide10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2" Type="http://schemas.openxmlformats.org/officeDocument/2006/relationships/hyperlink" Target="http://tomcat.apache.org/download-60.cgi"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bmsbi.aplsol.com/docs/config/filter.html" TargetMode="Externa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hyperlink" Target="http://httpd.apache.org/download.cgi" TargetMode="Externa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hyperlink" Target="http://localhost:72/examples" TargetMode="Externa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bmsbi.aplsol.com/docs/config/filter.html#Failed_Request_Filter" TargetMode="Externa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bmsbi.aplsol.com/docs/config/systemprops.html"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tomcat.apache.org/tomcat-8.0-doc/config/service.html"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tomcat.apache.org/tomcat-8.0-doc/config/host.html"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tomcat.apache.org/tomcat-8.0-doc/config/server.html" TargetMode="External"/><Relationship Id="rId2" Type="http://schemas.openxmlformats.org/officeDocument/2006/relationships/hyperlink" Target="https://tomcat.apache.org/tomcat-8.0-doc/config/service.html" TargetMode="External"/><Relationship Id="rId1" Type="http://schemas.openxmlformats.org/officeDocument/2006/relationships/slideLayout" Target="../slideLayouts/slideLayout2.xml"/><Relationship Id="rId4" Type="http://schemas.openxmlformats.org/officeDocument/2006/relationships/hyperlink" Target="https://tomcat.apache.org/tomcat-8.0-doc/config/host.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www.apache.org/licenses/LICENSE-1.1.txt" TargetMode="External"/><Relationship Id="rId2" Type="http://schemas.openxmlformats.org/officeDocument/2006/relationships/hyperlink" Target="http://www.apache.org/licenses/LICENSE-2.0.txt" TargetMode="External"/><Relationship Id="rId1" Type="http://schemas.openxmlformats.org/officeDocument/2006/relationships/slideLayout" Target="../slideLayouts/slideLayout2.xml"/><Relationship Id="rId4" Type="http://schemas.openxmlformats.org/officeDocument/2006/relationships/hyperlink" Target="http://www.apache.org/licenses/LICENSE-1.0.tx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www.apache.org/foundation/license-faq.html#License"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www.apache.org/foundation/license-faq.html#My-License"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hyperlink" Target="http://www.fsf.org/licensing/licenses/#SoftwareLicenses"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hyperlink" Target="http://localhost:8080/"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bmsbi.aplsol.com/docs/config/server.html" TargetMode="Externa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36.png"/><Relationship Id="rId11" Type="http://schemas.openxmlformats.org/officeDocument/2006/relationships/image" Target="../media/image41.png"/><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Apache Tomcat 8</a:t>
            </a:r>
            <a:endParaRPr lang="en-IN" dirty="0"/>
          </a:p>
        </p:txBody>
      </p:sp>
      <p:sp>
        <p:nvSpPr>
          <p:cNvPr id="3" name="Subtitle 2"/>
          <p:cNvSpPr>
            <a:spLocks noGrp="1"/>
          </p:cNvSpPr>
          <p:nvPr>
            <p:ph type="subTitle" idx="1"/>
          </p:nvPr>
        </p:nvSpPr>
        <p:spPr/>
        <p:txBody>
          <a:bodyPr/>
          <a:lstStyle/>
          <a:p>
            <a:r>
              <a:rPr lang="en-IN" dirty="0" smtClean="0"/>
              <a:t>Parameswari </a:t>
            </a:r>
            <a:r>
              <a:rPr lang="en-IN" dirty="0" err="1" smtClean="0"/>
              <a:t>Ettiappan</a:t>
            </a:r>
            <a:endParaRPr lang="en-IN" dirty="0"/>
          </a:p>
        </p:txBody>
      </p:sp>
    </p:spTree>
    <p:extLst>
      <p:ext uri="{BB962C8B-B14F-4D97-AF65-F5344CB8AC3E}">
        <p14:creationId xmlns:p14="http://schemas.microsoft.com/office/powerpoint/2010/main" val="202949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connector</a:t>
            </a:r>
            <a:endParaRPr lang="en-IN" dirty="0"/>
          </a:p>
        </p:txBody>
      </p:sp>
      <p:sp>
        <p:nvSpPr>
          <p:cNvPr id="3" name="Content Placeholder 2"/>
          <p:cNvSpPr>
            <a:spLocks noGrp="1"/>
          </p:cNvSpPr>
          <p:nvPr>
            <p:ph idx="1"/>
          </p:nvPr>
        </p:nvSpPr>
        <p:spPr>
          <a:xfrm>
            <a:off x="1024128" y="1947672"/>
            <a:ext cx="9720073" cy="4361688"/>
          </a:xfrm>
        </p:spPr>
        <p:txBody>
          <a:bodyPr>
            <a:normAutofit lnSpcReduction="10000"/>
          </a:bodyPr>
          <a:lstStyle/>
          <a:p>
            <a:r>
              <a:rPr lang="en-US" dirty="0"/>
              <a:t>The next type of element is the &lt;Connector&gt; element, which defines the class that does the </a:t>
            </a:r>
            <a:r>
              <a:rPr lang="en-US" dirty="0" smtClean="0"/>
              <a:t>actual handling </a:t>
            </a:r>
            <a:r>
              <a:rPr lang="en-US" dirty="0"/>
              <a:t>requests and responses to and from a calling client application</a:t>
            </a:r>
            <a:r>
              <a:rPr lang="en-US" dirty="0" smtClean="0"/>
              <a:t>.</a:t>
            </a:r>
          </a:p>
          <a:p>
            <a:r>
              <a:rPr lang="en-US" dirty="0"/>
              <a:t>The </a:t>
            </a:r>
            <a:r>
              <a:rPr lang="en-US" b="1" dirty="0"/>
              <a:t>HTTP Connector</a:t>
            </a:r>
            <a:r>
              <a:rPr lang="en-US" dirty="0"/>
              <a:t> element represents a </a:t>
            </a:r>
            <a:r>
              <a:rPr lang="en-US" b="1" dirty="0"/>
              <a:t>Connector</a:t>
            </a:r>
            <a:r>
              <a:rPr lang="en-US" dirty="0"/>
              <a:t> component that supports the HTTP/1.1 protocol. </a:t>
            </a:r>
            <a:endParaRPr lang="en-US" dirty="0" smtClean="0"/>
          </a:p>
          <a:p>
            <a:r>
              <a:rPr lang="en-US" dirty="0" smtClean="0"/>
              <a:t>It </a:t>
            </a:r>
            <a:r>
              <a:rPr lang="en-US" dirty="0"/>
              <a:t>enables Catalina to function as a stand-alone web server, in addition to its ability to execute servlets and JSP pages. </a:t>
            </a:r>
            <a:endParaRPr lang="en-US" dirty="0" smtClean="0"/>
          </a:p>
          <a:p>
            <a:r>
              <a:rPr lang="en-US" dirty="0" smtClean="0"/>
              <a:t>A </a:t>
            </a:r>
            <a:r>
              <a:rPr lang="en-US" dirty="0"/>
              <a:t>particular instance of this component listens for connections on a specific TCP port number on the server. </a:t>
            </a:r>
            <a:endParaRPr lang="en-US" dirty="0" smtClean="0"/>
          </a:p>
          <a:p>
            <a:r>
              <a:rPr lang="en-US" dirty="0" smtClean="0"/>
              <a:t>One </a:t>
            </a:r>
            <a:r>
              <a:rPr lang="en-US" dirty="0"/>
              <a:t>or more such </a:t>
            </a:r>
            <a:r>
              <a:rPr lang="en-US" b="1" dirty="0"/>
              <a:t>Connectors</a:t>
            </a:r>
            <a:r>
              <a:rPr lang="en-US" dirty="0"/>
              <a:t> can be configured as part of a single Service, each forwarding to the associated Engine to perform request processing and create the response.</a:t>
            </a:r>
            <a:endParaRPr lang="en-IN" dirty="0"/>
          </a:p>
        </p:txBody>
      </p:sp>
    </p:spTree>
    <p:extLst>
      <p:ext uri="{BB962C8B-B14F-4D97-AF65-F5344CB8AC3E}">
        <p14:creationId xmlns:p14="http://schemas.microsoft.com/office/powerpoint/2010/main" val="273247702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object 2"/>
          <p:cNvSpPr>
            <a:spLocks noChangeArrowheads="1"/>
          </p:cNvSpPr>
          <p:nvPr/>
        </p:nvSpPr>
        <p:spPr bwMode="auto">
          <a:xfrm>
            <a:off x="4743450" y="6272213"/>
            <a:ext cx="2700338" cy="584200"/>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55" name="object 3"/>
          <p:cNvSpPr>
            <a:spLocks/>
          </p:cNvSpPr>
          <p:nvPr/>
        </p:nvSpPr>
        <p:spPr bwMode="auto">
          <a:xfrm>
            <a:off x="3446463" y="3708401"/>
            <a:ext cx="1503362" cy="257175"/>
          </a:xfrm>
          <a:custGeom>
            <a:avLst/>
            <a:gdLst>
              <a:gd name="T0" fmla="*/ 225127 w 1503679"/>
              <a:gd name="T1" fmla="*/ 0 h 257175"/>
              <a:gd name="T2" fmla="*/ 213515 w 1503679"/>
              <a:gd name="T3" fmla="*/ 3719 h 257175"/>
              <a:gd name="T4" fmla="*/ 0 w 1503679"/>
              <a:gd name="T5" fmla="*/ 128437 h 257175"/>
              <a:gd name="T6" fmla="*/ 213515 w 1503679"/>
              <a:gd name="T7" fmla="*/ 253143 h 257175"/>
              <a:gd name="T8" fmla="*/ 216191 w 1503679"/>
              <a:gd name="T9" fmla="*/ 254512 h 257175"/>
              <a:gd name="T10" fmla="*/ 226449 w 1503679"/>
              <a:gd name="T11" fmla="*/ 256750 h 257175"/>
              <a:gd name="T12" fmla="*/ 236989 w 1503679"/>
              <a:gd name="T13" fmla="*/ 254449 h 257175"/>
              <a:gd name="T14" fmla="*/ 247018 w 1503679"/>
              <a:gd name="T15" fmla="*/ 247257 h 257175"/>
              <a:gd name="T16" fmla="*/ 255747 w 1503679"/>
              <a:gd name="T17" fmla="*/ 234821 h 257175"/>
              <a:gd name="T18" fmla="*/ 255896 w 1503679"/>
              <a:gd name="T19" fmla="*/ 222946 h 257175"/>
              <a:gd name="T20" fmla="*/ 251286 w 1503679"/>
              <a:gd name="T21" fmla="*/ 212055 h 257175"/>
              <a:gd name="T22" fmla="*/ 242323 w 1503679"/>
              <a:gd name="T23" fmla="*/ 203744 h 257175"/>
              <a:gd name="T24" fmla="*/ 162232 w 1503679"/>
              <a:gd name="T25" fmla="*/ 157003 h 257175"/>
              <a:gd name="T26" fmla="*/ 56590 w 1503679"/>
              <a:gd name="T27" fmla="*/ 157003 h 257175"/>
              <a:gd name="T28" fmla="*/ 56590 w 1503679"/>
              <a:gd name="T29" fmla="*/ 99853 h 257175"/>
              <a:gd name="T30" fmla="*/ 161933 w 1503679"/>
              <a:gd name="T31" fmla="*/ 99853 h 257175"/>
              <a:gd name="T32" fmla="*/ 245637 w 1503679"/>
              <a:gd name="T33" fmla="*/ 50836 h 257175"/>
              <a:gd name="T34" fmla="*/ 252188 w 1503679"/>
              <a:gd name="T35" fmla="*/ 42935 h 257175"/>
              <a:gd name="T36" fmla="*/ 255042 w 1503679"/>
              <a:gd name="T37" fmla="*/ 32722 h 257175"/>
              <a:gd name="T38" fmla="*/ 253573 w 1503679"/>
              <a:gd name="T39" fmla="*/ 20680 h 257175"/>
              <a:gd name="T40" fmla="*/ 247140 w 1503679"/>
              <a:gd name="T41" fmla="*/ 7289 h 257175"/>
              <a:gd name="T42" fmla="*/ 236866 w 1503679"/>
              <a:gd name="T43" fmla="*/ 1326 h 257175"/>
              <a:gd name="T44" fmla="*/ 225127 w 1503679"/>
              <a:gd name="T45" fmla="*/ 0 h 257175"/>
              <a:gd name="T46" fmla="*/ 161933 w 1503679"/>
              <a:gd name="T47" fmla="*/ 99853 h 257175"/>
              <a:gd name="T48" fmla="*/ 56590 w 1503679"/>
              <a:gd name="T49" fmla="*/ 99853 h 257175"/>
              <a:gd name="T50" fmla="*/ 56590 w 1503679"/>
              <a:gd name="T51" fmla="*/ 157003 h 257175"/>
              <a:gd name="T52" fmla="*/ 162232 w 1503679"/>
              <a:gd name="T53" fmla="*/ 157003 h 257175"/>
              <a:gd name="T54" fmla="*/ 155493 w 1503679"/>
              <a:gd name="T55" fmla="*/ 153071 h 257175"/>
              <a:gd name="T56" fmla="*/ 71053 w 1503679"/>
              <a:gd name="T57" fmla="*/ 153071 h 257175"/>
              <a:gd name="T58" fmla="*/ 71053 w 1503679"/>
              <a:gd name="T59" fmla="*/ 103791 h 257175"/>
              <a:gd name="T60" fmla="*/ 155206 w 1503679"/>
              <a:gd name="T61" fmla="*/ 103791 h 257175"/>
              <a:gd name="T62" fmla="*/ 161933 w 1503679"/>
              <a:gd name="T63" fmla="*/ 99853 h 257175"/>
              <a:gd name="T64" fmla="*/ 1502103 w 1503679"/>
              <a:gd name="T65" fmla="*/ 99853 h 257175"/>
              <a:gd name="T66" fmla="*/ 161933 w 1503679"/>
              <a:gd name="T67" fmla="*/ 99853 h 257175"/>
              <a:gd name="T68" fmla="*/ 113201 w 1503679"/>
              <a:gd name="T69" fmla="*/ 128389 h 257175"/>
              <a:gd name="T70" fmla="*/ 162232 w 1503679"/>
              <a:gd name="T71" fmla="*/ 157003 h 257175"/>
              <a:gd name="T72" fmla="*/ 1502103 w 1503679"/>
              <a:gd name="T73" fmla="*/ 157003 h 257175"/>
              <a:gd name="T74" fmla="*/ 1502103 w 1503679"/>
              <a:gd name="T75" fmla="*/ 99853 h 257175"/>
              <a:gd name="T76" fmla="*/ 71053 w 1503679"/>
              <a:gd name="T77" fmla="*/ 103791 h 257175"/>
              <a:gd name="T78" fmla="*/ 71053 w 1503679"/>
              <a:gd name="T79" fmla="*/ 153071 h 257175"/>
              <a:gd name="T80" fmla="*/ 113201 w 1503679"/>
              <a:gd name="T81" fmla="*/ 128389 h 257175"/>
              <a:gd name="T82" fmla="*/ 71053 w 1503679"/>
              <a:gd name="T83" fmla="*/ 103791 h 257175"/>
              <a:gd name="T84" fmla="*/ 113201 w 1503679"/>
              <a:gd name="T85" fmla="*/ 128389 h 257175"/>
              <a:gd name="T86" fmla="*/ 71053 w 1503679"/>
              <a:gd name="T87" fmla="*/ 153071 h 257175"/>
              <a:gd name="T88" fmla="*/ 155493 w 1503679"/>
              <a:gd name="T89" fmla="*/ 153071 h 257175"/>
              <a:gd name="T90" fmla="*/ 113201 w 1503679"/>
              <a:gd name="T91" fmla="*/ 128389 h 257175"/>
              <a:gd name="T92" fmla="*/ 155206 w 1503679"/>
              <a:gd name="T93" fmla="*/ 103791 h 257175"/>
              <a:gd name="T94" fmla="*/ 71053 w 1503679"/>
              <a:gd name="T95" fmla="*/ 103791 h 257175"/>
              <a:gd name="T96" fmla="*/ 113201 w 1503679"/>
              <a:gd name="T97" fmla="*/ 128389 h 257175"/>
              <a:gd name="T98" fmla="*/ 155206 w 1503679"/>
              <a:gd name="T99" fmla="*/ 103791 h 2571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57175">
                <a:moveTo>
                  <a:pt x="225364" y="0"/>
                </a:moveTo>
                <a:lnTo>
                  <a:pt x="213740" y="3719"/>
                </a:lnTo>
                <a:lnTo>
                  <a:pt x="0" y="128437"/>
                </a:lnTo>
                <a:lnTo>
                  <a:pt x="213740" y="253143"/>
                </a:lnTo>
                <a:lnTo>
                  <a:pt x="216421" y="254512"/>
                </a:lnTo>
                <a:lnTo>
                  <a:pt x="226689" y="256750"/>
                </a:lnTo>
                <a:lnTo>
                  <a:pt x="237239" y="254449"/>
                </a:lnTo>
                <a:lnTo>
                  <a:pt x="247278" y="247257"/>
                </a:lnTo>
                <a:lnTo>
                  <a:pt x="256017" y="234821"/>
                </a:lnTo>
                <a:lnTo>
                  <a:pt x="256166" y="222946"/>
                </a:lnTo>
                <a:lnTo>
                  <a:pt x="251551" y="212055"/>
                </a:lnTo>
                <a:lnTo>
                  <a:pt x="242578" y="203744"/>
                </a:lnTo>
                <a:lnTo>
                  <a:pt x="162402" y="157003"/>
                </a:lnTo>
                <a:lnTo>
                  <a:pt x="56650" y="157003"/>
                </a:lnTo>
                <a:lnTo>
                  <a:pt x="56650" y="99853"/>
                </a:lnTo>
                <a:lnTo>
                  <a:pt x="162103" y="99853"/>
                </a:lnTo>
                <a:lnTo>
                  <a:pt x="245897" y="50836"/>
                </a:lnTo>
                <a:lnTo>
                  <a:pt x="252453" y="42935"/>
                </a:lnTo>
                <a:lnTo>
                  <a:pt x="255312" y="32722"/>
                </a:lnTo>
                <a:lnTo>
                  <a:pt x="253840" y="20680"/>
                </a:lnTo>
                <a:lnTo>
                  <a:pt x="247400" y="7289"/>
                </a:lnTo>
                <a:lnTo>
                  <a:pt x="237116" y="1326"/>
                </a:lnTo>
                <a:lnTo>
                  <a:pt x="225364" y="0"/>
                </a:lnTo>
                <a:close/>
              </a:path>
              <a:path w="1503679" h="257175">
                <a:moveTo>
                  <a:pt x="162103" y="99853"/>
                </a:moveTo>
                <a:lnTo>
                  <a:pt x="56650" y="99853"/>
                </a:lnTo>
                <a:lnTo>
                  <a:pt x="56650" y="157003"/>
                </a:lnTo>
                <a:lnTo>
                  <a:pt x="162402" y="157003"/>
                </a:lnTo>
                <a:lnTo>
                  <a:pt x="155658" y="153071"/>
                </a:lnTo>
                <a:lnTo>
                  <a:pt x="71128" y="153071"/>
                </a:lnTo>
                <a:lnTo>
                  <a:pt x="71128" y="103791"/>
                </a:lnTo>
                <a:lnTo>
                  <a:pt x="155371" y="103791"/>
                </a:lnTo>
                <a:lnTo>
                  <a:pt x="162103" y="99853"/>
                </a:lnTo>
                <a:close/>
              </a:path>
              <a:path w="1503679" h="257175">
                <a:moveTo>
                  <a:pt x="1503688" y="99853"/>
                </a:moveTo>
                <a:lnTo>
                  <a:pt x="162103" y="99853"/>
                </a:lnTo>
                <a:lnTo>
                  <a:pt x="113321" y="128389"/>
                </a:lnTo>
                <a:lnTo>
                  <a:pt x="162402" y="157003"/>
                </a:lnTo>
                <a:lnTo>
                  <a:pt x="1503688" y="157003"/>
                </a:lnTo>
                <a:lnTo>
                  <a:pt x="1503688" y="99853"/>
                </a:lnTo>
                <a:close/>
              </a:path>
              <a:path w="1503679" h="257175">
                <a:moveTo>
                  <a:pt x="71128" y="103791"/>
                </a:moveTo>
                <a:lnTo>
                  <a:pt x="71128" y="153071"/>
                </a:lnTo>
                <a:lnTo>
                  <a:pt x="113321" y="128389"/>
                </a:lnTo>
                <a:lnTo>
                  <a:pt x="71128" y="103791"/>
                </a:lnTo>
                <a:close/>
              </a:path>
              <a:path w="1503679" h="257175">
                <a:moveTo>
                  <a:pt x="113321" y="128389"/>
                </a:moveTo>
                <a:lnTo>
                  <a:pt x="71128" y="153071"/>
                </a:lnTo>
                <a:lnTo>
                  <a:pt x="155658" y="153071"/>
                </a:lnTo>
                <a:lnTo>
                  <a:pt x="113321" y="128389"/>
                </a:lnTo>
                <a:close/>
              </a:path>
              <a:path w="1503679" h="257175">
                <a:moveTo>
                  <a:pt x="155371" y="103791"/>
                </a:moveTo>
                <a:lnTo>
                  <a:pt x="71128" y="103791"/>
                </a:lnTo>
                <a:lnTo>
                  <a:pt x="113321" y="128389"/>
                </a:lnTo>
                <a:lnTo>
                  <a:pt x="155371" y="103791"/>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 name="object 4">
            <a:extLst>
              <a:ext uri="{FF2B5EF4-FFF2-40B4-BE49-F238E27FC236}"/>
            </a:extLst>
          </p:cNvPr>
          <p:cNvSpPr txBox="1"/>
          <p:nvPr/>
        </p:nvSpPr>
        <p:spPr>
          <a:xfrm>
            <a:off x="3581400" y="3986214"/>
            <a:ext cx="661988" cy="323165"/>
          </a:xfrm>
          <a:prstGeom prst="rect">
            <a:avLst/>
          </a:prstGeom>
        </p:spPr>
        <p:txBody>
          <a:bodyPr lIns="0" tIns="0" rIns="0" bIns="0">
            <a:spAutoFit/>
          </a:bodyPr>
          <a:lstStyle/>
          <a:p>
            <a:pPr marL="12700">
              <a:defRPr/>
            </a:pPr>
            <a:r>
              <a:rPr sz="2100" spc="-5" dirty="0">
                <a:solidFill>
                  <a:srgbClr val="181817"/>
                </a:solidFill>
                <a:latin typeface="Arial"/>
                <a:cs typeface="Arial"/>
              </a:rPr>
              <a:t>Read</a:t>
            </a:r>
            <a:endParaRPr sz="2100">
              <a:latin typeface="Arial"/>
              <a:cs typeface="Arial"/>
            </a:endParaRPr>
          </a:p>
        </p:txBody>
      </p:sp>
      <p:sp>
        <p:nvSpPr>
          <p:cNvPr id="458757" name="object 5"/>
          <p:cNvSpPr>
            <a:spLocks/>
          </p:cNvSpPr>
          <p:nvPr/>
        </p:nvSpPr>
        <p:spPr bwMode="auto">
          <a:xfrm>
            <a:off x="3446463" y="4894264"/>
            <a:ext cx="1503362" cy="257175"/>
          </a:xfrm>
          <a:custGeom>
            <a:avLst/>
            <a:gdLst>
              <a:gd name="T0" fmla="*/ 225088 w 1503679"/>
              <a:gd name="T1" fmla="*/ 0 h 257175"/>
              <a:gd name="T2" fmla="*/ 213515 w 1503679"/>
              <a:gd name="T3" fmla="*/ 3777 h 257175"/>
              <a:gd name="T4" fmla="*/ 0 w 1503679"/>
              <a:gd name="T5" fmla="*/ 128483 h 257175"/>
              <a:gd name="T6" fmla="*/ 213515 w 1503679"/>
              <a:gd name="T7" fmla="*/ 253201 h 257175"/>
              <a:gd name="T8" fmla="*/ 216202 w 1503679"/>
              <a:gd name="T9" fmla="*/ 254573 h 257175"/>
              <a:gd name="T10" fmla="*/ 226458 w 1503679"/>
              <a:gd name="T11" fmla="*/ 256799 h 257175"/>
              <a:gd name="T12" fmla="*/ 236995 w 1503679"/>
              <a:gd name="T13" fmla="*/ 254488 h 257175"/>
              <a:gd name="T14" fmla="*/ 247021 w 1503679"/>
              <a:gd name="T15" fmla="*/ 247284 h 257175"/>
              <a:gd name="T16" fmla="*/ 255747 w 1503679"/>
              <a:gd name="T17" fmla="*/ 234830 h 257175"/>
              <a:gd name="T18" fmla="*/ 255896 w 1503679"/>
              <a:gd name="T19" fmla="*/ 222951 h 257175"/>
              <a:gd name="T20" fmla="*/ 251286 w 1503679"/>
              <a:gd name="T21" fmla="*/ 212091 h 257175"/>
              <a:gd name="T22" fmla="*/ 242323 w 1503679"/>
              <a:gd name="T23" fmla="*/ 203802 h 257175"/>
              <a:gd name="T24" fmla="*/ 162332 w 1503679"/>
              <a:gd name="T25" fmla="*/ 157058 h 257175"/>
              <a:gd name="T26" fmla="*/ 56590 w 1503679"/>
              <a:gd name="T27" fmla="*/ 157058 h 257175"/>
              <a:gd name="T28" fmla="*/ 56590 w 1503679"/>
              <a:gd name="T29" fmla="*/ 99908 h 257175"/>
              <a:gd name="T30" fmla="*/ 161919 w 1503679"/>
              <a:gd name="T31" fmla="*/ 99908 h 257175"/>
              <a:gd name="T32" fmla="*/ 245708 w 1503679"/>
              <a:gd name="T33" fmla="*/ 50831 h 257175"/>
              <a:gd name="T34" fmla="*/ 252216 w 1503679"/>
              <a:gd name="T35" fmla="*/ 42931 h 257175"/>
              <a:gd name="T36" fmla="*/ 255031 w 1503679"/>
              <a:gd name="T37" fmla="*/ 32719 h 257175"/>
              <a:gd name="T38" fmla="*/ 253523 w 1503679"/>
              <a:gd name="T39" fmla="*/ 20669 h 257175"/>
              <a:gd name="T40" fmla="*/ 247048 w 1503679"/>
              <a:gd name="T41" fmla="*/ 7252 h 257175"/>
              <a:gd name="T42" fmla="*/ 236789 w 1503679"/>
              <a:gd name="T43" fmla="*/ 1306 h 257175"/>
              <a:gd name="T44" fmla="*/ 225088 w 1503679"/>
              <a:gd name="T45" fmla="*/ 0 h 257175"/>
              <a:gd name="T46" fmla="*/ 161919 w 1503679"/>
              <a:gd name="T47" fmla="*/ 99908 h 257175"/>
              <a:gd name="T48" fmla="*/ 56590 w 1503679"/>
              <a:gd name="T49" fmla="*/ 99908 h 257175"/>
              <a:gd name="T50" fmla="*/ 56590 w 1503679"/>
              <a:gd name="T51" fmla="*/ 157058 h 257175"/>
              <a:gd name="T52" fmla="*/ 162332 w 1503679"/>
              <a:gd name="T53" fmla="*/ 157058 h 257175"/>
              <a:gd name="T54" fmla="*/ 155607 w 1503679"/>
              <a:gd name="T55" fmla="*/ 153129 h 257175"/>
              <a:gd name="T56" fmla="*/ 71053 w 1503679"/>
              <a:gd name="T57" fmla="*/ 153129 h 257175"/>
              <a:gd name="T58" fmla="*/ 71053 w 1503679"/>
              <a:gd name="T59" fmla="*/ 103718 h 257175"/>
              <a:gd name="T60" fmla="*/ 155413 w 1503679"/>
              <a:gd name="T61" fmla="*/ 103718 h 257175"/>
              <a:gd name="T62" fmla="*/ 161919 w 1503679"/>
              <a:gd name="T63" fmla="*/ 99908 h 257175"/>
              <a:gd name="T64" fmla="*/ 1502103 w 1503679"/>
              <a:gd name="T65" fmla="*/ 99908 h 257175"/>
              <a:gd name="T66" fmla="*/ 161919 w 1503679"/>
              <a:gd name="T67" fmla="*/ 99908 h 257175"/>
              <a:gd name="T68" fmla="*/ 113281 w 1503679"/>
              <a:gd name="T69" fmla="*/ 128395 h 257175"/>
              <a:gd name="T70" fmla="*/ 162332 w 1503679"/>
              <a:gd name="T71" fmla="*/ 157058 h 257175"/>
              <a:gd name="T72" fmla="*/ 1502103 w 1503679"/>
              <a:gd name="T73" fmla="*/ 157058 h 257175"/>
              <a:gd name="T74" fmla="*/ 1502103 w 1503679"/>
              <a:gd name="T75" fmla="*/ 99908 h 257175"/>
              <a:gd name="T76" fmla="*/ 71053 w 1503679"/>
              <a:gd name="T77" fmla="*/ 103718 h 257175"/>
              <a:gd name="T78" fmla="*/ 71053 w 1503679"/>
              <a:gd name="T79" fmla="*/ 153129 h 257175"/>
              <a:gd name="T80" fmla="*/ 113281 w 1503679"/>
              <a:gd name="T81" fmla="*/ 128395 h 257175"/>
              <a:gd name="T82" fmla="*/ 71053 w 1503679"/>
              <a:gd name="T83" fmla="*/ 103718 h 257175"/>
              <a:gd name="T84" fmla="*/ 113281 w 1503679"/>
              <a:gd name="T85" fmla="*/ 128395 h 257175"/>
              <a:gd name="T86" fmla="*/ 71053 w 1503679"/>
              <a:gd name="T87" fmla="*/ 153129 h 257175"/>
              <a:gd name="T88" fmla="*/ 155607 w 1503679"/>
              <a:gd name="T89" fmla="*/ 153129 h 257175"/>
              <a:gd name="T90" fmla="*/ 113281 w 1503679"/>
              <a:gd name="T91" fmla="*/ 128395 h 257175"/>
              <a:gd name="T92" fmla="*/ 155413 w 1503679"/>
              <a:gd name="T93" fmla="*/ 103718 h 257175"/>
              <a:gd name="T94" fmla="*/ 71053 w 1503679"/>
              <a:gd name="T95" fmla="*/ 103718 h 257175"/>
              <a:gd name="T96" fmla="*/ 113281 w 1503679"/>
              <a:gd name="T97" fmla="*/ 128395 h 257175"/>
              <a:gd name="T98" fmla="*/ 155413 w 1503679"/>
              <a:gd name="T99" fmla="*/ 103718 h 2571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57175">
                <a:moveTo>
                  <a:pt x="225324" y="0"/>
                </a:moveTo>
                <a:lnTo>
                  <a:pt x="213740" y="3777"/>
                </a:lnTo>
                <a:lnTo>
                  <a:pt x="0" y="128483"/>
                </a:lnTo>
                <a:lnTo>
                  <a:pt x="213740" y="253201"/>
                </a:lnTo>
                <a:lnTo>
                  <a:pt x="216432" y="254573"/>
                </a:lnTo>
                <a:lnTo>
                  <a:pt x="226698" y="256799"/>
                </a:lnTo>
                <a:lnTo>
                  <a:pt x="237245" y="254488"/>
                </a:lnTo>
                <a:lnTo>
                  <a:pt x="247281" y="247284"/>
                </a:lnTo>
                <a:lnTo>
                  <a:pt x="256017" y="234830"/>
                </a:lnTo>
                <a:lnTo>
                  <a:pt x="256166" y="222951"/>
                </a:lnTo>
                <a:lnTo>
                  <a:pt x="251551" y="212091"/>
                </a:lnTo>
                <a:lnTo>
                  <a:pt x="242578" y="203802"/>
                </a:lnTo>
                <a:lnTo>
                  <a:pt x="162502" y="157058"/>
                </a:lnTo>
                <a:lnTo>
                  <a:pt x="56650" y="157058"/>
                </a:lnTo>
                <a:lnTo>
                  <a:pt x="56650" y="99908"/>
                </a:lnTo>
                <a:lnTo>
                  <a:pt x="162089" y="99908"/>
                </a:lnTo>
                <a:lnTo>
                  <a:pt x="245968" y="50831"/>
                </a:lnTo>
                <a:lnTo>
                  <a:pt x="252481" y="42931"/>
                </a:lnTo>
                <a:lnTo>
                  <a:pt x="255301" y="32719"/>
                </a:lnTo>
                <a:lnTo>
                  <a:pt x="253789" y="20669"/>
                </a:lnTo>
                <a:lnTo>
                  <a:pt x="247308" y="7252"/>
                </a:lnTo>
                <a:lnTo>
                  <a:pt x="237039" y="1306"/>
                </a:lnTo>
                <a:lnTo>
                  <a:pt x="225324" y="0"/>
                </a:lnTo>
                <a:close/>
              </a:path>
              <a:path w="1503679" h="257175">
                <a:moveTo>
                  <a:pt x="162089" y="99908"/>
                </a:moveTo>
                <a:lnTo>
                  <a:pt x="56650" y="99908"/>
                </a:lnTo>
                <a:lnTo>
                  <a:pt x="56650" y="157058"/>
                </a:lnTo>
                <a:lnTo>
                  <a:pt x="162502" y="157058"/>
                </a:lnTo>
                <a:lnTo>
                  <a:pt x="155772" y="153129"/>
                </a:lnTo>
                <a:lnTo>
                  <a:pt x="71128" y="153129"/>
                </a:lnTo>
                <a:lnTo>
                  <a:pt x="71128" y="103718"/>
                </a:lnTo>
                <a:lnTo>
                  <a:pt x="155578" y="103718"/>
                </a:lnTo>
                <a:lnTo>
                  <a:pt x="162089" y="99908"/>
                </a:lnTo>
                <a:close/>
              </a:path>
              <a:path w="1503679" h="257175">
                <a:moveTo>
                  <a:pt x="1503688" y="99908"/>
                </a:moveTo>
                <a:lnTo>
                  <a:pt x="162089" y="99908"/>
                </a:lnTo>
                <a:lnTo>
                  <a:pt x="113401" y="128395"/>
                </a:lnTo>
                <a:lnTo>
                  <a:pt x="162502" y="157058"/>
                </a:lnTo>
                <a:lnTo>
                  <a:pt x="1503688" y="157058"/>
                </a:lnTo>
                <a:lnTo>
                  <a:pt x="1503688" y="99908"/>
                </a:lnTo>
                <a:close/>
              </a:path>
              <a:path w="1503679" h="257175">
                <a:moveTo>
                  <a:pt x="71128" y="103718"/>
                </a:moveTo>
                <a:lnTo>
                  <a:pt x="71128" y="153129"/>
                </a:lnTo>
                <a:lnTo>
                  <a:pt x="113401" y="128395"/>
                </a:lnTo>
                <a:lnTo>
                  <a:pt x="71128" y="103718"/>
                </a:lnTo>
                <a:close/>
              </a:path>
              <a:path w="1503679" h="257175">
                <a:moveTo>
                  <a:pt x="113401" y="128395"/>
                </a:moveTo>
                <a:lnTo>
                  <a:pt x="71128" y="153129"/>
                </a:lnTo>
                <a:lnTo>
                  <a:pt x="155772" y="153129"/>
                </a:lnTo>
                <a:lnTo>
                  <a:pt x="113401" y="128395"/>
                </a:lnTo>
                <a:close/>
              </a:path>
              <a:path w="1503679" h="257175">
                <a:moveTo>
                  <a:pt x="155578" y="103718"/>
                </a:moveTo>
                <a:lnTo>
                  <a:pt x="71128" y="103718"/>
                </a:lnTo>
                <a:lnTo>
                  <a:pt x="113401" y="128395"/>
                </a:lnTo>
                <a:lnTo>
                  <a:pt x="155578" y="103718"/>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6" name="object 6">
            <a:extLst>
              <a:ext uri="{FF2B5EF4-FFF2-40B4-BE49-F238E27FC236}"/>
            </a:extLst>
          </p:cNvPr>
          <p:cNvSpPr txBox="1"/>
          <p:nvPr/>
        </p:nvSpPr>
        <p:spPr>
          <a:xfrm>
            <a:off x="3581400" y="5205414"/>
            <a:ext cx="661988" cy="323165"/>
          </a:xfrm>
          <a:prstGeom prst="rect">
            <a:avLst/>
          </a:prstGeom>
        </p:spPr>
        <p:txBody>
          <a:bodyPr lIns="0" tIns="0" rIns="0" bIns="0">
            <a:spAutoFit/>
          </a:bodyPr>
          <a:lstStyle/>
          <a:p>
            <a:pPr marL="12700">
              <a:defRPr/>
            </a:pPr>
            <a:r>
              <a:rPr sz="2100" spc="-5" dirty="0">
                <a:solidFill>
                  <a:srgbClr val="181817"/>
                </a:solidFill>
                <a:latin typeface="Arial"/>
                <a:cs typeface="Arial"/>
              </a:rPr>
              <a:t>Read</a:t>
            </a:r>
            <a:endParaRPr sz="2100">
              <a:latin typeface="Arial"/>
              <a:cs typeface="Arial"/>
            </a:endParaRPr>
          </a:p>
        </p:txBody>
      </p:sp>
      <p:sp>
        <p:nvSpPr>
          <p:cNvPr id="458759" name="object 7"/>
          <p:cNvSpPr>
            <a:spLocks noChangeArrowheads="1"/>
          </p:cNvSpPr>
          <p:nvPr/>
        </p:nvSpPr>
        <p:spPr bwMode="auto">
          <a:xfrm>
            <a:off x="2773363" y="2146301"/>
            <a:ext cx="622300" cy="3482975"/>
          </a:xfrm>
          <a:prstGeom prst="rect">
            <a:avLst/>
          </a:prstGeom>
          <a:blipFill dpi="0" rotWithShape="1">
            <a:blip r:embed="rId4"/>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60" name="object 8"/>
          <p:cNvSpPr>
            <a:spLocks noChangeArrowheads="1"/>
          </p:cNvSpPr>
          <p:nvPr/>
        </p:nvSpPr>
        <p:spPr bwMode="auto">
          <a:xfrm>
            <a:off x="2851151" y="4811714"/>
            <a:ext cx="403225" cy="915987"/>
          </a:xfrm>
          <a:prstGeom prst="rect">
            <a:avLst/>
          </a:prstGeom>
          <a:blipFill dpi="0" rotWithShape="1">
            <a:blip r:embed="rId5"/>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61" name="object 9"/>
          <p:cNvSpPr>
            <a:spLocks noChangeArrowheads="1"/>
          </p:cNvSpPr>
          <p:nvPr/>
        </p:nvSpPr>
        <p:spPr bwMode="auto">
          <a:xfrm>
            <a:off x="2819401" y="2171700"/>
            <a:ext cx="530225" cy="3392488"/>
          </a:xfrm>
          <a:prstGeom prst="rect">
            <a:avLst/>
          </a:prstGeom>
          <a:blipFill dpi="0" rotWithShape="1">
            <a:blip r:embed="rId6"/>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10" name="object 10">
            <a:extLst>
              <a:ext uri="{FF2B5EF4-FFF2-40B4-BE49-F238E27FC236}"/>
            </a:extLst>
          </p:cNvPr>
          <p:cNvSpPr txBox="1"/>
          <p:nvPr/>
        </p:nvSpPr>
        <p:spPr>
          <a:xfrm>
            <a:off x="2819400" y="2170947"/>
            <a:ext cx="261610" cy="3393440"/>
          </a:xfrm>
          <a:prstGeom prst="rect">
            <a:avLst/>
          </a:prstGeom>
          <a:ln w="12700">
            <a:solidFill>
              <a:srgbClr val="000000"/>
            </a:solidFill>
          </a:ln>
        </p:spPr>
        <p:txBody>
          <a:bodyPr vert="vert270" lIns="0" tIns="0" rIns="0" bIns="0">
            <a:spAutoFit/>
          </a:bodyPr>
          <a:lstStyle/>
          <a:p>
            <a:pPr marL="19050">
              <a:defRPr/>
            </a:pPr>
            <a:r>
              <a:rPr sz="1700" spc="-5" dirty="0">
                <a:latin typeface="Arial"/>
                <a:cs typeface="Arial"/>
              </a:rPr>
              <a:t>Driver</a:t>
            </a:r>
            <a:endParaRPr sz="1700">
              <a:latin typeface="Arial"/>
              <a:cs typeface="Arial"/>
            </a:endParaRPr>
          </a:p>
        </p:txBody>
      </p:sp>
      <p:sp>
        <p:nvSpPr>
          <p:cNvPr id="458763" name="object 11"/>
          <p:cNvSpPr>
            <a:spLocks noChangeArrowheads="1"/>
          </p:cNvSpPr>
          <p:nvPr/>
        </p:nvSpPr>
        <p:spPr bwMode="auto">
          <a:xfrm>
            <a:off x="1846264" y="238126"/>
            <a:ext cx="2484437" cy="593725"/>
          </a:xfrm>
          <a:prstGeom prst="rect">
            <a:avLst/>
          </a:prstGeom>
          <a:blipFill dpi="0" rotWithShape="1">
            <a:blip r:embed="rId7"/>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64" name="object 12"/>
          <p:cNvSpPr>
            <a:spLocks noChangeArrowheads="1"/>
          </p:cNvSpPr>
          <p:nvPr/>
        </p:nvSpPr>
        <p:spPr bwMode="auto">
          <a:xfrm>
            <a:off x="2090738" y="415925"/>
            <a:ext cx="1974850" cy="368300"/>
          </a:xfrm>
          <a:prstGeom prst="rect">
            <a:avLst/>
          </a:prstGeom>
          <a:blipFill dpi="0" rotWithShape="1">
            <a:blip r:embed="rId8"/>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65" name="object 13"/>
          <p:cNvSpPr>
            <a:spLocks/>
          </p:cNvSpPr>
          <p:nvPr/>
        </p:nvSpPr>
        <p:spPr bwMode="auto">
          <a:xfrm>
            <a:off x="7034213" y="2524126"/>
            <a:ext cx="538162" cy="1317625"/>
          </a:xfrm>
          <a:custGeom>
            <a:avLst/>
            <a:gdLst>
              <a:gd name="T0" fmla="*/ 9754 w 538479"/>
              <a:gd name="T1" fmla="*/ 1205272 h 1318895"/>
              <a:gd name="T2" fmla="*/ 246038 w 538479"/>
              <a:gd name="T3" fmla="*/ 1312035 h 1318895"/>
              <a:gd name="T4" fmla="*/ 273532 w 538479"/>
              <a:gd name="T5" fmla="*/ 1287756 h 1318895"/>
              <a:gd name="T6" fmla="*/ 257283 w 538479"/>
              <a:gd name="T7" fmla="*/ 1258082 h 1318895"/>
              <a:gd name="T8" fmla="*/ 61023 w 538479"/>
              <a:gd name="T9" fmla="*/ 1172148 h 1318895"/>
              <a:gd name="T10" fmla="*/ 198937 w 538479"/>
              <a:gd name="T11" fmla="*/ 1118184 h 1318895"/>
              <a:gd name="T12" fmla="*/ 252008 w 538479"/>
              <a:gd name="T13" fmla="*/ 1075551 h 1318895"/>
              <a:gd name="T14" fmla="*/ 221866 w 538479"/>
              <a:gd name="T15" fmla="*/ 1057599 h 1318895"/>
              <a:gd name="T16" fmla="*/ 178423 w 538479"/>
              <a:gd name="T17" fmla="*/ 1130198 h 1318895"/>
              <a:gd name="T18" fmla="*/ 61023 w 538479"/>
              <a:gd name="T19" fmla="*/ 1172148 h 1318895"/>
              <a:gd name="T20" fmla="*/ 95122 w 538479"/>
              <a:gd name="T21" fmla="*/ 1223199 h 1318895"/>
              <a:gd name="T22" fmla="*/ 151172 w 538479"/>
              <a:gd name="T23" fmla="*/ 1174302 h 1318895"/>
              <a:gd name="T24" fmla="*/ 254584 w 538479"/>
              <a:gd name="T25" fmla="*/ 1087381 h 1318895"/>
              <a:gd name="T26" fmla="*/ 135876 w 538479"/>
              <a:gd name="T27" fmla="*/ 1211338 h 1318895"/>
              <a:gd name="T28" fmla="*/ 70899 w 538479"/>
              <a:gd name="T29" fmla="*/ 1228144 h 1318895"/>
              <a:gd name="T30" fmla="*/ 78134 w 538479"/>
              <a:gd name="T31" fmla="*/ 1174302 h 1318895"/>
              <a:gd name="T32" fmla="*/ 78134 w 538479"/>
              <a:gd name="T33" fmla="*/ 1174302 h 1318895"/>
              <a:gd name="T34" fmla="*/ 95122 w 538479"/>
              <a:gd name="T35" fmla="*/ 1223199 h 1318895"/>
              <a:gd name="T36" fmla="*/ 147576 w 538479"/>
              <a:gd name="T37" fmla="*/ 1206777 h 1318895"/>
              <a:gd name="T38" fmla="*/ 0 w 538479"/>
              <a:gd name="T39" fmla="*/ 56874 h 1318895"/>
              <a:gd name="T40" fmla="*/ 88893 w 538479"/>
              <a:gd name="T41" fmla="*/ 69281 h 1318895"/>
              <a:gd name="T42" fmla="*/ 215498 w 538479"/>
              <a:gd name="T43" fmla="*/ 129555 h 1318895"/>
              <a:gd name="T44" fmla="*/ 328336 w 538479"/>
              <a:gd name="T45" fmla="*/ 231292 h 1318895"/>
              <a:gd name="T46" fmla="*/ 416347 w 538479"/>
              <a:gd name="T47" fmla="*/ 363244 h 1318895"/>
              <a:gd name="T48" fmla="*/ 468892 w 538479"/>
              <a:gd name="T49" fmla="*/ 513547 h 1318895"/>
              <a:gd name="T50" fmla="*/ 478769 w 538479"/>
              <a:gd name="T51" fmla="*/ 643586 h 1318895"/>
              <a:gd name="T52" fmla="*/ 447741 w 538479"/>
              <a:gd name="T53" fmla="*/ 798045 h 1318895"/>
              <a:gd name="T54" fmla="*/ 377205 w 538479"/>
              <a:gd name="T55" fmla="*/ 940613 h 1318895"/>
              <a:gd name="T56" fmla="*/ 277039 w 538479"/>
              <a:gd name="T57" fmla="*/ 1058792 h 1318895"/>
              <a:gd name="T58" fmla="*/ 252670 w 538479"/>
              <a:gd name="T59" fmla="*/ 1097737 h 1318895"/>
              <a:gd name="T60" fmla="*/ 147576 w 538479"/>
              <a:gd name="T61" fmla="*/ 1206777 h 1318895"/>
              <a:gd name="T62" fmla="*/ 274393 w 538479"/>
              <a:gd name="T63" fmla="*/ 1135112 h 1318895"/>
              <a:gd name="T64" fmla="*/ 392279 w 538479"/>
              <a:gd name="T65" fmla="*/ 1017206 h 1318895"/>
              <a:gd name="T66" fmla="*/ 480806 w 538479"/>
              <a:gd name="T67" fmla="*/ 869450 h 1318895"/>
              <a:gd name="T68" fmla="*/ 529916 w 538479"/>
              <a:gd name="T69" fmla="*/ 702859 h 1318895"/>
              <a:gd name="T70" fmla="*/ 535751 w 538479"/>
              <a:gd name="T71" fmla="*/ 586953 h 1318895"/>
              <a:gd name="T72" fmla="*/ 500924 w 538479"/>
              <a:gd name="T73" fmla="*/ 416843 h 1318895"/>
              <a:gd name="T74" fmla="*/ 422791 w 538479"/>
              <a:gd name="T75" fmla="*/ 261778 h 1318895"/>
              <a:gd name="T76" fmla="*/ 311621 w 538479"/>
              <a:gd name="T77" fmla="*/ 132861 h 1318895"/>
              <a:gd name="T78" fmla="*/ 176263 w 538479"/>
              <a:gd name="T79" fmla="*/ 41588 h 1318895"/>
              <a:gd name="T80" fmla="*/ 25832 w 538479"/>
              <a:gd name="T81" fmla="*/ 909 h 1318895"/>
              <a:gd name="T82" fmla="*/ 78134 w 538479"/>
              <a:gd name="T83" fmla="*/ 1174302 h 131889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538479" h="1318895">
                <a:moveTo>
                  <a:pt x="222521" y="1062704"/>
                </a:moveTo>
                <a:lnTo>
                  <a:pt x="211317" y="1067561"/>
                </a:lnTo>
                <a:lnTo>
                  <a:pt x="9784" y="1211092"/>
                </a:lnTo>
                <a:lnTo>
                  <a:pt x="233933" y="1315858"/>
                </a:lnTo>
                <a:lnTo>
                  <a:pt x="236253" y="1316834"/>
                </a:lnTo>
                <a:lnTo>
                  <a:pt x="246763" y="1318370"/>
                </a:lnTo>
                <a:lnTo>
                  <a:pt x="257181" y="1315242"/>
                </a:lnTo>
                <a:lnTo>
                  <a:pt x="266657" y="1307194"/>
                </a:lnTo>
                <a:lnTo>
                  <a:pt x="274338" y="1293974"/>
                </a:lnTo>
                <a:lnTo>
                  <a:pt x="273466" y="1282050"/>
                </a:lnTo>
                <a:lnTo>
                  <a:pt x="267843" y="1271587"/>
                </a:lnTo>
                <a:lnTo>
                  <a:pt x="258043" y="1264157"/>
                </a:lnTo>
                <a:lnTo>
                  <a:pt x="193835" y="1234074"/>
                </a:lnTo>
                <a:lnTo>
                  <a:pt x="71109" y="1234074"/>
                </a:lnTo>
                <a:lnTo>
                  <a:pt x="61203" y="1177808"/>
                </a:lnTo>
                <a:lnTo>
                  <a:pt x="115702" y="1163848"/>
                </a:lnTo>
                <a:lnTo>
                  <a:pt x="158099" y="1146322"/>
                </a:lnTo>
                <a:lnTo>
                  <a:pt x="199522" y="1123584"/>
                </a:lnTo>
                <a:lnTo>
                  <a:pt x="239511" y="1095908"/>
                </a:lnTo>
                <a:lnTo>
                  <a:pt x="253604" y="1084665"/>
                </a:lnTo>
                <a:lnTo>
                  <a:pt x="252752" y="1080746"/>
                </a:lnTo>
                <a:lnTo>
                  <a:pt x="245060" y="1067893"/>
                </a:lnTo>
                <a:lnTo>
                  <a:pt x="234309" y="1062913"/>
                </a:lnTo>
                <a:lnTo>
                  <a:pt x="222521" y="1062704"/>
                </a:lnTo>
                <a:close/>
              </a:path>
              <a:path w="538479" h="1318895">
                <a:moveTo>
                  <a:pt x="253604" y="1084665"/>
                </a:moveTo>
                <a:lnTo>
                  <a:pt x="219577" y="1110386"/>
                </a:lnTo>
                <a:lnTo>
                  <a:pt x="178948" y="1135654"/>
                </a:lnTo>
                <a:lnTo>
                  <a:pt x="137038" y="1155710"/>
                </a:lnTo>
                <a:lnTo>
                  <a:pt x="94487" y="1170584"/>
                </a:lnTo>
                <a:lnTo>
                  <a:pt x="61203" y="1177808"/>
                </a:lnTo>
                <a:lnTo>
                  <a:pt x="71109" y="1234074"/>
                </a:lnTo>
                <a:lnTo>
                  <a:pt x="86746" y="1231270"/>
                </a:lnTo>
                <a:lnTo>
                  <a:pt x="95402" y="1229105"/>
                </a:lnTo>
                <a:lnTo>
                  <a:pt x="82783" y="1229105"/>
                </a:lnTo>
                <a:lnTo>
                  <a:pt x="78364" y="1179972"/>
                </a:lnTo>
                <a:lnTo>
                  <a:pt x="151617" y="1179972"/>
                </a:lnTo>
                <a:lnTo>
                  <a:pt x="247605" y="1111454"/>
                </a:lnTo>
                <a:lnTo>
                  <a:pt x="253415" y="1103037"/>
                </a:lnTo>
                <a:lnTo>
                  <a:pt x="255334" y="1092631"/>
                </a:lnTo>
                <a:lnTo>
                  <a:pt x="253604" y="1084665"/>
                </a:lnTo>
                <a:close/>
              </a:path>
              <a:path w="538479" h="1318895">
                <a:moveTo>
                  <a:pt x="148011" y="1212604"/>
                </a:moveTo>
                <a:lnTo>
                  <a:pt x="136276" y="1217188"/>
                </a:lnTo>
                <a:lnTo>
                  <a:pt x="111617" y="1225052"/>
                </a:lnTo>
                <a:lnTo>
                  <a:pt x="86746" y="1231270"/>
                </a:lnTo>
                <a:lnTo>
                  <a:pt x="71109" y="1234074"/>
                </a:lnTo>
                <a:lnTo>
                  <a:pt x="193835" y="1234074"/>
                </a:lnTo>
                <a:lnTo>
                  <a:pt x="148011" y="1212604"/>
                </a:lnTo>
                <a:close/>
              </a:path>
              <a:path w="538479" h="1318895">
                <a:moveTo>
                  <a:pt x="78364" y="1179972"/>
                </a:moveTo>
                <a:lnTo>
                  <a:pt x="82783" y="1229105"/>
                </a:lnTo>
                <a:lnTo>
                  <a:pt x="122588" y="1200692"/>
                </a:lnTo>
                <a:lnTo>
                  <a:pt x="78364" y="1179972"/>
                </a:lnTo>
                <a:close/>
              </a:path>
              <a:path w="538479" h="1318895">
                <a:moveTo>
                  <a:pt x="122588" y="1200692"/>
                </a:moveTo>
                <a:lnTo>
                  <a:pt x="82783" y="1229105"/>
                </a:lnTo>
                <a:lnTo>
                  <a:pt x="95402" y="1229105"/>
                </a:lnTo>
                <a:lnTo>
                  <a:pt x="111617" y="1225052"/>
                </a:lnTo>
                <a:lnTo>
                  <a:pt x="136276" y="1217188"/>
                </a:lnTo>
                <a:lnTo>
                  <a:pt x="148011" y="1212604"/>
                </a:lnTo>
                <a:lnTo>
                  <a:pt x="122588" y="1200692"/>
                </a:lnTo>
                <a:close/>
              </a:path>
              <a:path w="538479" h="1318895">
                <a:moveTo>
                  <a:pt x="2011" y="0"/>
                </a:moveTo>
                <a:lnTo>
                  <a:pt x="0" y="57149"/>
                </a:lnTo>
                <a:lnTo>
                  <a:pt x="23743" y="58064"/>
                </a:lnTo>
                <a:lnTo>
                  <a:pt x="45598" y="60472"/>
                </a:lnTo>
                <a:lnTo>
                  <a:pt x="89153" y="69616"/>
                </a:lnTo>
                <a:lnTo>
                  <a:pt x="132191" y="84581"/>
                </a:lnTo>
                <a:lnTo>
                  <a:pt x="174741" y="104790"/>
                </a:lnTo>
                <a:lnTo>
                  <a:pt x="216133" y="130180"/>
                </a:lnTo>
                <a:lnTo>
                  <a:pt x="255910" y="160172"/>
                </a:lnTo>
                <a:lnTo>
                  <a:pt x="293857" y="194462"/>
                </a:lnTo>
                <a:lnTo>
                  <a:pt x="329305" y="232409"/>
                </a:lnTo>
                <a:lnTo>
                  <a:pt x="361949" y="273832"/>
                </a:lnTo>
                <a:lnTo>
                  <a:pt x="391546" y="318150"/>
                </a:lnTo>
                <a:lnTo>
                  <a:pt x="417575" y="364997"/>
                </a:lnTo>
                <a:lnTo>
                  <a:pt x="439552" y="413918"/>
                </a:lnTo>
                <a:lnTo>
                  <a:pt x="457321" y="464454"/>
                </a:lnTo>
                <a:lnTo>
                  <a:pt x="470275" y="516026"/>
                </a:lnTo>
                <a:lnTo>
                  <a:pt x="478261" y="568086"/>
                </a:lnTo>
                <a:lnTo>
                  <a:pt x="480943" y="620542"/>
                </a:lnTo>
                <a:lnTo>
                  <a:pt x="480181" y="646694"/>
                </a:lnTo>
                <a:lnTo>
                  <a:pt x="474847" y="699028"/>
                </a:lnTo>
                <a:lnTo>
                  <a:pt x="464301" y="750966"/>
                </a:lnTo>
                <a:lnTo>
                  <a:pt x="449061" y="801898"/>
                </a:lnTo>
                <a:lnTo>
                  <a:pt x="429493" y="851672"/>
                </a:lnTo>
                <a:lnTo>
                  <a:pt x="405749" y="899556"/>
                </a:lnTo>
                <a:lnTo>
                  <a:pt x="378317" y="945154"/>
                </a:lnTo>
                <a:lnTo>
                  <a:pt x="347715" y="988070"/>
                </a:lnTo>
                <a:lnTo>
                  <a:pt x="314065" y="1027694"/>
                </a:lnTo>
                <a:lnTo>
                  <a:pt x="277855" y="1063904"/>
                </a:lnTo>
                <a:lnTo>
                  <a:pt x="253604" y="1084665"/>
                </a:lnTo>
                <a:lnTo>
                  <a:pt x="255334" y="1092631"/>
                </a:lnTo>
                <a:lnTo>
                  <a:pt x="253415" y="1103037"/>
                </a:lnTo>
                <a:lnTo>
                  <a:pt x="247605" y="1111454"/>
                </a:lnTo>
                <a:lnTo>
                  <a:pt x="122588" y="1200692"/>
                </a:lnTo>
                <a:lnTo>
                  <a:pt x="148011" y="1212604"/>
                </a:lnTo>
                <a:lnTo>
                  <a:pt x="184403" y="1197101"/>
                </a:lnTo>
                <a:lnTo>
                  <a:pt x="230764" y="1171346"/>
                </a:lnTo>
                <a:lnTo>
                  <a:pt x="275203" y="1140592"/>
                </a:lnTo>
                <a:lnTo>
                  <a:pt x="317357" y="1105174"/>
                </a:lnTo>
                <a:lnTo>
                  <a:pt x="356859" y="1065550"/>
                </a:lnTo>
                <a:lnTo>
                  <a:pt x="393435" y="1022116"/>
                </a:lnTo>
                <a:lnTo>
                  <a:pt x="426841" y="975512"/>
                </a:lnTo>
                <a:lnTo>
                  <a:pt x="456559" y="925829"/>
                </a:lnTo>
                <a:lnTo>
                  <a:pt x="482224" y="873648"/>
                </a:lnTo>
                <a:lnTo>
                  <a:pt x="503560" y="819424"/>
                </a:lnTo>
                <a:lnTo>
                  <a:pt x="520049" y="763523"/>
                </a:lnTo>
                <a:lnTo>
                  <a:pt x="531479" y="706252"/>
                </a:lnTo>
                <a:lnTo>
                  <a:pt x="537331" y="648340"/>
                </a:lnTo>
                <a:lnTo>
                  <a:pt x="538093" y="619018"/>
                </a:lnTo>
                <a:lnTo>
                  <a:pt x="537331" y="589787"/>
                </a:lnTo>
                <a:lnTo>
                  <a:pt x="531235" y="531875"/>
                </a:lnTo>
                <a:lnTo>
                  <a:pt x="519409" y="474725"/>
                </a:lnTo>
                <a:lnTo>
                  <a:pt x="502401" y="418856"/>
                </a:lnTo>
                <a:lnTo>
                  <a:pt x="480700" y="364754"/>
                </a:lnTo>
                <a:lnTo>
                  <a:pt x="454395" y="312572"/>
                </a:lnTo>
                <a:lnTo>
                  <a:pt x="424037" y="263042"/>
                </a:lnTo>
                <a:lnTo>
                  <a:pt x="390143" y="216407"/>
                </a:lnTo>
                <a:lnTo>
                  <a:pt x="352805" y="172973"/>
                </a:lnTo>
                <a:lnTo>
                  <a:pt x="312541" y="133502"/>
                </a:lnTo>
                <a:lnTo>
                  <a:pt x="269473" y="98054"/>
                </a:lnTo>
                <a:lnTo>
                  <a:pt x="224271" y="67452"/>
                </a:lnTo>
                <a:lnTo>
                  <a:pt x="176783" y="41788"/>
                </a:lnTo>
                <a:lnTo>
                  <a:pt x="127619" y="21732"/>
                </a:lnTo>
                <a:lnTo>
                  <a:pt x="77083" y="8016"/>
                </a:lnTo>
                <a:lnTo>
                  <a:pt x="25907" y="914"/>
                </a:lnTo>
                <a:lnTo>
                  <a:pt x="2011" y="0"/>
                </a:lnTo>
                <a:close/>
              </a:path>
              <a:path w="538479" h="1318895">
                <a:moveTo>
                  <a:pt x="151617" y="1179972"/>
                </a:moveTo>
                <a:lnTo>
                  <a:pt x="78364" y="1179972"/>
                </a:lnTo>
                <a:lnTo>
                  <a:pt x="122588" y="1200692"/>
                </a:lnTo>
                <a:lnTo>
                  <a:pt x="151617" y="1179972"/>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8766" name="object 14"/>
          <p:cNvSpPr>
            <a:spLocks/>
          </p:cNvSpPr>
          <p:nvPr/>
        </p:nvSpPr>
        <p:spPr bwMode="auto">
          <a:xfrm>
            <a:off x="7034213" y="2524126"/>
            <a:ext cx="995362" cy="2511425"/>
          </a:xfrm>
          <a:custGeom>
            <a:avLst/>
            <a:gdLst>
              <a:gd name="T0" fmla="*/ 9007 w 995679"/>
              <a:gd name="T1" fmla="*/ 2389184 h 2512695"/>
              <a:gd name="T2" fmla="*/ 241374 w 995679"/>
              <a:gd name="T3" fmla="*/ 2505920 h 2512695"/>
              <a:gd name="T4" fmla="*/ 269635 w 995679"/>
              <a:gd name="T5" fmla="*/ 2482481 h 2512695"/>
              <a:gd name="T6" fmla="*/ 254621 w 995679"/>
              <a:gd name="T7" fmla="*/ 2452270 h 2512695"/>
              <a:gd name="T8" fmla="*/ 63024 w 995679"/>
              <a:gd name="T9" fmla="*/ 2358021 h 2512695"/>
              <a:gd name="T10" fmla="*/ 200360 w 995679"/>
              <a:gd name="T11" fmla="*/ 2328889 h 2512695"/>
              <a:gd name="T12" fmla="*/ 256833 w 995679"/>
              <a:gd name="T13" fmla="*/ 2269318 h 2512695"/>
              <a:gd name="T14" fmla="*/ 227447 w 995679"/>
              <a:gd name="T15" fmla="*/ 2250083 h 2512695"/>
              <a:gd name="T16" fmla="*/ 115273 w 995679"/>
              <a:gd name="T17" fmla="*/ 2350800 h 2512695"/>
              <a:gd name="T18" fmla="*/ 68226 w 995679"/>
              <a:gd name="T19" fmla="*/ 2414777 h 2512695"/>
              <a:gd name="T20" fmla="*/ 105020 w 995679"/>
              <a:gd name="T21" fmla="*/ 2410347 h 2512695"/>
              <a:gd name="T22" fmla="*/ 156583 w 995679"/>
              <a:gd name="T23" fmla="*/ 2361061 h 2512695"/>
              <a:gd name="T24" fmla="*/ 103588 w 995679"/>
              <a:gd name="T25" fmla="*/ 2410597 h 2512695"/>
              <a:gd name="T26" fmla="*/ 155032 w 995679"/>
              <a:gd name="T27" fmla="*/ 2400619 h 2512695"/>
              <a:gd name="T28" fmla="*/ 122146 w 995679"/>
              <a:gd name="T29" fmla="*/ 2383564 h 2512695"/>
              <a:gd name="T30" fmla="*/ 81160 w 995679"/>
              <a:gd name="T31" fmla="*/ 2410347 h 2512695"/>
              <a:gd name="T32" fmla="*/ 149873 w 995679"/>
              <a:gd name="T33" fmla="*/ 2401856 h 2512695"/>
              <a:gd name="T34" fmla="*/ 1280 w 995679"/>
              <a:gd name="T35" fmla="*/ 0 h 2512695"/>
              <a:gd name="T36" fmla="*/ 44247 w 995679"/>
              <a:gd name="T37" fmla="*/ 58676 h 2512695"/>
              <a:gd name="T38" fmla="*/ 173217 w 995679"/>
              <a:gd name="T39" fmla="*/ 82482 h 2512695"/>
              <a:gd name="T40" fmla="*/ 299749 w 995679"/>
              <a:gd name="T41" fmla="*/ 132771 h 2512695"/>
              <a:gd name="T42" fmla="*/ 421873 w 995679"/>
              <a:gd name="T43" fmla="*/ 206738 h 2512695"/>
              <a:gd name="T44" fmla="*/ 537116 w 995679"/>
              <a:gd name="T45" fmla="*/ 302267 h 2512695"/>
              <a:gd name="T46" fmla="*/ 642377 w 995679"/>
              <a:gd name="T47" fmla="*/ 415761 h 2512695"/>
              <a:gd name="T48" fmla="*/ 735318 w 995679"/>
              <a:gd name="T49" fmla="*/ 544852 h 2512695"/>
              <a:gd name="T50" fmla="*/ 813404 w 995679"/>
              <a:gd name="T51" fmla="*/ 686348 h 2512695"/>
              <a:gd name="T52" fmla="*/ 874418 w 995679"/>
              <a:gd name="T53" fmla="*/ 837361 h 2512695"/>
              <a:gd name="T54" fmla="*/ 915866 w 995679"/>
              <a:gd name="T55" fmla="*/ 994453 h 2512695"/>
              <a:gd name="T56" fmla="*/ 935526 w 995679"/>
              <a:gd name="T57" fmla="*/ 1155315 h 2512695"/>
              <a:gd name="T58" fmla="*/ 934003 w 995679"/>
              <a:gd name="T59" fmla="*/ 1290114 h 2512695"/>
              <a:gd name="T60" fmla="*/ 910663 w 995679"/>
              <a:gd name="T61" fmla="*/ 1450620 h 2512695"/>
              <a:gd name="T62" fmla="*/ 856525 w 995679"/>
              <a:gd name="T63" fmla="*/ 1632789 h 2512695"/>
              <a:gd name="T64" fmla="*/ 789970 w 995679"/>
              <a:gd name="T65" fmla="*/ 1780874 h 2512695"/>
              <a:gd name="T66" fmla="*/ 707290 w 995679"/>
              <a:gd name="T67" fmla="*/ 1918447 h 2512695"/>
              <a:gd name="T68" fmla="*/ 610668 w 995679"/>
              <a:gd name="T69" fmla="*/ 2042719 h 2512695"/>
              <a:gd name="T70" fmla="*/ 502760 w 995679"/>
              <a:gd name="T71" fmla="*/ 2150401 h 2512695"/>
              <a:gd name="T72" fmla="*/ 386359 w 995679"/>
              <a:gd name="T73" fmla="*/ 2238689 h 2512695"/>
              <a:gd name="T74" fmla="*/ 263353 w 995679"/>
              <a:gd name="T75" fmla="*/ 2304946 h 2512695"/>
              <a:gd name="T76" fmla="*/ 122146 w 995679"/>
              <a:gd name="T77" fmla="*/ 2383564 h 2512695"/>
              <a:gd name="T78" fmla="*/ 196041 w 995679"/>
              <a:gd name="T79" fmla="*/ 2389944 h 2512695"/>
              <a:gd name="T80" fmla="*/ 331336 w 995679"/>
              <a:gd name="T81" fmla="*/ 2335979 h 2512695"/>
              <a:gd name="T82" fmla="*/ 459910 w 995679"/>
              <a:gd name="T83" fmla="*/ 2257311 h 2512695"/>
              <a:gd name="T84" fmla="*/ 580237 w 995679"/>
              <a:gd name="T85" fmla="*/ 2156862 h 2512695"/>
              <a:gd name="T86" fmla="*/ 689271 w 995679"/>
              <a:gd name="T87" fmla="*/ 2037909 h 2512695"/>
              <a:gd name="T88" fmla="*/ 785408 w 995679"/>
              <a:gd name="T89" fmla="*/ 1903247 h 2512695"/>
              <a:gd name="T90" fmla="*/ 866172 w 995679"/>
              <a:gd name="T91" fmla="*/ 1755922 h 2512695"/>
              <a:gd name="T92" fmla="*/ 929318 w 995679"/>
              <a:gd name="T93" fmla="*/ 1598455 h 2512695"/>
              <a:gd name="T94" fmla="*/ 972164 w 995679"/>
              <a:gd name="T95" fmla="*/ 1434148 h 2512695"/>
              <a:gd name="T96" fmla="*/ 992707 w 995679"/>
              <a:gd name="T97" fmla="*/ 1265284 h 2512695"/>
              <a:gd name="T98" fmla="*/ 990665 w 995679"/>
              <a:gd name="T99" fmla="*/ 1123392 h 2512695"/>
              <a:gd name="T100" fmla="*/ 965956 w 995679"/>
              <a:gd name="T101" fmla="*/ 955051 h 2512695"/>
              <a:gd name="T102" fmla="*/ 909018 w 995679"/>
              <a:gd name="T103" fmla="*/ 764788 h 2512695"/>
              <a:gd name="T104" fmla="*/ 839028 w 995679"/>
              <a:gd name="T105" fmla="*/ 610340 h 2512695"/>
              <a:gd name="T106" fmla="*/ 752052 w 995679"/>
              <a:gd name="T107" fmla="*/ 467082 h 2512695"/>
              <a:gd name="T108" fmla="*/ 650353 w 995679"/>
              <a:gd name="T109" fmla="*/ 337351 h 2512695"/>
              <a:gd name="T110" fmla="*/ 536233 w 995679"/>
              <a:gd name="T111" fmla="*/ 224373 h 2512695"/>
              <a:gd name="T112" fmla="*/ 412227 w 995679"/>
              <a:gd name="T113" fmla="*/ 131251 h 2512695"/>
              <a:gd name="T114" fmla="*/ 279727 w 995679"/>
              <a:gd name="T115" fmla="*/ 60561 h 2512695"/>
              <a:gd name="T116" fmla="*/ 141628 w 995679"/>
              <a:gd name="T117" fmla="*/ 15718 h 2512695"/>
              <a:gd name="T118" fmla="*/ 23856 w 995679"/>
              <a:gd name="T119" fmla="*/ 518 h 2512695"/>
              <a:gd name="T120" fmla="*/ 78757 w 995679"/>
              <a:gd name="T121" fmla="*/ 2361061 h 25126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995679" h="2512695">
                <a:moveTo>
                  <a:pt x="227809" y="2255778"/>
                </a:moveTo>
                <a:lnTo>
                  <a:pt x="216407" y="2260107"/>
                </a:lnTo>
                <a:lnTo>
                  <a:pt x="9022" y="2395231"/>
                </a:lnTo>
                <a:lnTo>
                  <a:pt x="228721" y="2509281"/>
                </a:lnTo>
                <a:lnTo>
                  <a:pt x="231364" y="2510482"/>
                </a:lnTo>
                <a:lnTo>
                  <a:pt x="241759" y="2512262"/>
                </a:lnTo>
                <a:lnTo>
                  <a:pt x="252211" y="2509448"/>
                </a:lnTo>
                <a:lnTo>
                  <a:pt x="261914" y="2501721"/>
                </a:lnTo>
                <a:lnTo>
                  <a:pt x="270065" y="2488764"/>
                </a:lnTo>
                <a:lnTo>
                  <a:pt x="269641" y="2476880"/>
                </a:lnTo>
                <a:lnTo>
                  <a:pt x="264461" y="2466266"/>
                </a:lnTo>
                <a:lnTo>
                  <a:pt x="255026" y="2458477"/>
                </a:lnTo>
                <a:lnTo>
                  <a:pt x="182619" y="2420889"/>
                </a:lnTo>
                <a:lnTo>
                  <a:pt x="68336" y="2420889"/>
                </a:lnTo>
                <a:lnTo>
                  <a:pt x="63124" y="2363989"/>
                </a:lnTo>
                <a:lnTo>
                  <a:pt x="115458" y="2356750"/>
                </a:lnTo>
                <a:lnTo>
                  <a:pt x="158252" y="2347225"/>
                </a:lnTo>
                <a:lnTo>
                  <a:pt x="200680" y="2334783"/>
                </a:lnTo>
                <a:lnTo>
                  <a:pt x="250899" y="2305511"/>
                </a:lnTo>
                <a:lnTo>
                  <a:pt x="259364" y="2287013"/>
                </a:lnTo>
                <a:lnTo>
                  <a:pt x="257243" y="2275062"/>
                </a:lnTo>
                <a:lnTo>
                  <a:pt x="250072" y="2261971"/>
                </a:lnTo>
                <a:lnTo>
                  <a:pt x="239558" y="2256519"/>
                </a:lnTo>
                <a:lnTo>
                  <a:pt x="227809" y="2255778"/>
                </a:lnTo>
                <a:close/>
              </a:path>
              <a:path w="995679" h="2512695">
                <a:moveTo>
                  <a:pt x="212199" y="2330823"/>
                </a:moveTo>
                <a:lnTo>
                  <a:pt x="158252" y="2347225"/>
                </a:lnTo>
                <a:lnTo>
                  <a:pt x="115458" y="2356750"/>
                </a:lnTo>
                <a:lnTo>
                  <a:pt x="72786" y="2363108"/>
                </a:lnTo>
                <a:lnTo>
                  <a:pt x="63124" y="2363989"/>
                </a:lnTo>
                <a:lnTo>
                  <a:pt x="68336" y="2420889"/>
                </a:lnTo>
                <a:lnTo>
                  <a:pt x="80284" y="2419746"/>
                </a:lnTo>
                <a:lnTo>
                  <a:pt x="103753" y="2416698"/>
                </a:lnTo>
                <a:lnTo>
                  <a:pt x="105185" y="2416448"/>
                </a:lnTo>
                <a:lnTo>
                  <a:pt x="81290" y="2416448"/>
                </a:lnTo>
                <a:lnTo>
                  <a:pt x="78882" y="2367037"/>
                </a:lnTo>
                <a:lnTo>
                  <a:pt x="156833" y="2367037"/>
                </a:lnTo>
                <a:lnTo>
                  <a:pt x="212199" y="2330823"/>
                </a:lnTo>
                <a:close/>
              </a:path>
              <a:path w="995679" h="2512695">
                <a:moveTo>
                  <a:pt x="155277" y="2406695"/>
                </a:moveTo>
                <a:lnTo>
                  <a:pt x="103753" y="2416698"/>
                </a:lnTo>
                <a:lnTo>
                  <a:pt x="68336" y="2420889"/>
                </a:lnTo>
                <a:lnTo>
                  <a:pt x="182619" y="2420889"/>
                </a:lnTo>
                <a:lnTo>
                  <a:pt x="155277" y="2406695"/>
                </a:lnTo>
                <a:close/>
              </a:path>
              <a:path w="995679" h="2512695">
                <a:moveTo>
                  <a:pt x="78882" y="2367037"/>
                </a:moveTo>
                <a:lnTo>
                  <a:pt x="81290" y="2416448"/>
                </a:lnTo>
                <a:lnTo>
                  <a:pt x="122341" y="2389597"/>
                </a:lnTo>
                <a:lnTo>
                  <a:pt x="78882" y="2367037"/>
                </a:lnTo>
                <a:close/>
              </a:path>
              <a:path w="995679" h="2512695">
                <a:moveTo>
                  <a:pt x="122341" y="2389597"/>
                </a:moveTo>
                <a:lnTo>
                  <a:pt x="81290" y="2416448"/>
                </a:lnTo>
                <a:lnTo>
                  <a:pt x="105185" y="2416448"/>
                </a:lnTo>
                <a:lnTo>
                  <a:pt x="127010" y="2412638"/>
                </a:lnTo>
                <a:lnTo>
                  <a:pt x="150113" y="2407935"/>
                </a:lnTo>
                <a:lnTo>
                  <a:pt x="155277" y="2406695"/>
                </a:lnTo>
                <a:lnTo>
                  <a:pt x="122341" y="2389597"/>
                </a:lnTo>
                <a:close/>
              </a:path>
              <a:path w="995679" h="2512695">
                <a:moveTo>
                  <a:pt x="1280" y="0"/>
                </a:moveTo>
                <a:lnTo>
                  <a:pt x="0" y="57149"/>
                </a:lnTo>
                <a:lnTo>
                  <a:pt x="22738" y="57668"/>
                </a:lnTo>
                <a:lnTo>
                  <a:pt x="44317" y="58826"/>
                </a:lnTo>
                <a:lnTo>
                  <a:pt x="87386" y="63642"/>
                </a:lnTo>
                <a:lnTo>
                  <a:pt x="130423" y="71780"/>
                </a:lnTo>
                <a:lnTo>
                  <a:pt x="173492" y="82692"/>
                </a:lnTo>
                <a:lnTo>
                  <a:pt x="216042" y="96652"/>
                </a:lnTo>
                <a:lnTo>
                  <a:pt x="258317" y="113416"/>
                </a:lnTo>
                <a:lnTo>
                  <a:pt x="300227" y="133106"/>
                </a:lnTo>
                <a:lnTo>
                  <a:pt x="341772" y="155326"/>
                </a:lnTo>
                <a:lnTo>
                  <a:pt x="382402" y="180106"/>
                </a:lnTo>
                <a:lnTo>
                  <a:pt x="422544" y="207263"/>
                </a:lnTo>
                <a:lnTo>
                  <a:pt x="461893" y="236981"/>
                </a:lnTo>
                <a:lnTo>
                  <a:pt x="500512" y="268985"/>
                </a:lnTo>
                <a:lnTo>
                  <a:pt x="537971" y="303032"/>
                </a:lnTo>
                <a:lnTo>
                  <a:pt x="574304" y="339089"/>
                </a:lnTo>
                <a:lnTo>
                  <a:pt x="609478" y="377068"/>
                </a:lnTo>
                <a:lnTo>
                  <a:pt x="643402" y="416813"/>
                </a:lnTo>
                <a:lnTo>
                  <a:pt x="675893" y="458480"/>
                </a:lnTo>
                <a:lnTo>
                  <a:pt x="706892" y="501670"/>
                </a:lnTo>
                <a:lnTo>
                  <a:pt x="736488" y="546232"/>
                </a:lnTo>
                <a:lnTo>
                  <a:pt x="764164" y="592226"/>
                </a:lnTo>
                <a:lnTo>
                  <a:pt x="790468" y="639714"/>
                </a:lnTo>
                <a:lnTo>
                  <a:pt x="814699" y="688085"/>
                </a:lnTo>
                <a:lnTo>
                  <a:pt x="837072" y="737615"/>
                </a:lnTo>
                <a:lnTo>
                  <a:pt x="857524" y="788182"/>
                </a:lnTo>
                <a:lnTo>
                  <a:pt x="875812" y="839480"/>
                </a:lnTo>
                <a:lnTo>
                  <a:pt x="891814" y="891174"/>
                </a:lnTo>
                <a:lnTo>
                  <a:pt x="905774" y="943752"/>
                </a:lnTo>
                <a:lnTo>
                  <a:pt x="917326" y="996970"/>
                </a:lnTo>
                <a:lnTo>
                  <a:pt x="926470" y="1050432"/>
                </a:lnTo>
                <a:lnTo>
                  <a:pt x="933084" y="1104290"/>
                </a:lnTo>
                <a:lnTo>
                  <a:pt x="937016" y="1158239"/>
                </a:lnTo>
                <a:lnTo>
                  <a:pt x="938418" y="1212220"/>
                </a:lnTo>
                <a:lnTo>
                  <a:pt x="938143" y="1239530"/>
                </a:lnTo>
                <a:lnTo>
                  <a:pt x="935492" y="1293379"/>
                </a:lnTo>
                <a:lnTo>
                  <a:pt x="930158" y="1347231"/>
                </a:lnTo>
                <a:lnTo>
                  <a:pt x="922416" y="1400821"/>
                </a:lnTo>
                <a:lnTo>
                  <a:pt x="912113" y="1454292"/>
                </a:lnTo>
                <a:lnTo>
                  <a:pt x="899434" y="1507120"/>
                </a:lnTo>
                <a:lnTo>
                  <a:pt x="876056" y="1585737"/>
                </a:lnTo>
                <a:lnTo>
                  <a:pt x="857890" y="1636922"/>
                </a:lnTo>
                <a:lnTo>
                  <a:pt x="837712" y="1687333"/>
                </a:lnTo>
                <a:lnTo>
                  <a:pt x="815461" y="1736863"/>
                </a:lnTo>
                <a:lnTo>
                  <a:pt x="791230" y="1785381"/>
                </a:lnTo>
                <a:lnTo>
                  <a:pt x="765322" y="1832756"/>
                </a:lnTo>
                <a:lnTo>
                  <a:pt x="737615" y="1878726"/>
                </a:lnTo>
                <a:lnTo>
                  <a:pt x="708416" y="1923303"/>
                </a:lnTo>
                <a:lnTo>
                  <a:pt x="677539" y="1966487"/>
                </a:lnTo>
                <a:lnTo>
                  <a:pt x="645292" y="2008016"/>
                </a:lnTo>
                <a:lnTo>
                  <a:pt x="611642" y="2047890"/>
                </a:lnTo>
                <a:lnTo>
                  <a:pt x="576712" y="2085740"/>
                </a:lnTo>
                <a:lnTo>
                  <a:pt x="540654" y="2121935"/>
                </a:lnTo>
                <a:lnTo>
                  <a:pt x="503560" y="2155844"/>
                </a:lnTo>
                <a:lnTo>
                  <a:pt x="465460" y="2187717"/>
                </a:lnTo>
                <a:lnTo>
                  <a:pt x="426719" y="2217054"/>
                </a:lnTo>
                <a:lnTo>
                  <a:pt x="386974" y="2244355"/>
                </a:lnTo>
                <a:lnTo>
                  <a:pt x="346344" y="2269120"/>
                </a:lnTo>
                <a:lnTo>
                  <a:pt x="305318" y="2291218"/>
                </a:lnTo>
                <a:lnTo>
                  <a:pt x="263773" y="2310780"/>
                </a:lnTo>
                <a:lnTo>
                  <a:pt x="221741" y="2327544"/>
                </a:lnTo>
                <a:lnTo>
                  <a:pt x="212199" y="2330823"/>
                </a:lnTo>
                <a:lnTo>
                  <a:pt x="122341" y="2389597"/>
                </a:lnTo>
                <a:lnTo>
                  <a:pt x="155277" y="2406695"/>
                </a:lnTo>
                <a:lnTo>
                  <a:pt x="173370" y="2402351"/>
                </a:lnTo>
                <a:lnTo>
                  <a:pt x="196352" y="2395993"/>
                </a:lnTo>
                <a:lnTo>
                  <a:pt x="242072" y="2380884"/>
                </a:lnTo>
                <a:lnTo>
                  <a:pt x="287273" y="2362846"/>
                </a:lnTo>
                <a:lnTo>
                  <a:pt x="331866" y="2341891"/>
                </a:lnTo>
                <a:lnTo>
                  <a:pt x="375544" y="2318150"/>
                </a:lnTo>
                <a:lnTo>
                  <a:pt x="418612" y="2291861"/>
                </a:lnTo>
                <a:lnTo>
                  <a:pt x="460644" y="2263024"/>
                </a:lnTo>
                <a:lnTo>
                  <a:pt x="502036" y="2231532"/>
                </a:lnTo>
                <a:lnTo>
                  <a:pt x="542178" y="2198004"/>
                </a:lnTo>
                <a:lnTo>
                  <a:pt x="581162" y="2162321"/>
                </a:lnTo>
                <a:lnTo>
                  <a:pt x="618743" y="2124471"/>
                </a:lnTo>
                <a:lnTo>
                  <a:pt x="655319" y="2084716"/>
                </a:lnTo>
                <a:lnTo>
                  <a:pt x="690371" y="2043068"/>
                </a:lnTo>
                <a:lnTo>
                  <a:pt x="724021" y="1999753"/>
                </a:lnTo>
                <a:lnTo>
                  <a:pt x="756178" y="1954676"/>
                </a:lnTo>
                <a:lnTo>
                  <a:pt x="786658" y="1908063"/>
                </a:lnTo>
                <a:lnTo>
                  <a:pt x="815461" y="1860188"/>
                </a:lnTo>
                <a:lnTo>
                  <a:pt x="842406" y="1810908"/>
                </a:lnTo>
                <a:lnTo>
                  <a:pt x="867552" y="1760366"/>
                </a:lnTo>
                <a:lnTo>
                  <a:pt x="890656" y="1708669"/>
                </a:lnTo>
                <a:lnTo>
                  <a:pt x="911748" y="1656091"/>
                </a:lnTo>
                <a:lnTo>
                  <a:pt x="930798" y="1602501"/>
                </a:lnTo>
                <a:lnTo>
                  <a:pt x="947287" y="1548399"/>
                </a:lnTo>
                <a:lnTo>
                  <a:pt x="961765" y="1493404"/>
                </a:lnTo>
                <a:lnTo>
                  <a:pt x="973714" y="1437778"/>
                </a:lnTo>
                <a:lnTo>
                  <a:pt x="983254" y="1381652"/>
                </a:lnTo>
                <a:lnTo>
                  <a:pt x="990112" y="1325264"/>
                </a:lnTo>
                <a:lnTo>
                  <a:pt x="994288" y="1268486"/>
                </a:lnTo>
                <a:lnTo>
                  <a:pt x="995568" y="1211458"/>
                </a:lnTo>
                <a:lnTo>
                  <a:pt x="995171" y="1183020"/>
                </a:lnTo>
                <a:lnTo>
                  <a:pt x="992245" y="1126235"/>
                </a:lnTo>
                <a:lnTo>
                  <a:pt x="986668" y="1069604"/>
                </a:lnTo>
                <a:lnTo>
                  <a:pt x="978407" y="1013459"/>
                </a:lnTo>
                <a:lnTo>
                  <a:pt x="967496" y="957468"/>
                </a:lnTo>
                <a:lnTo>
                  <a:pt x="954145" y="902207"/>
                </a:lnTo>
                <a:lnTo>
                  <a:pt x="938418" y="847618"/>
                </a:lnTo>
                <a:lnTo>
                  <a:pt x="910468" y="766724"/>
                </a:lnTo>
                <a:lnTo>
                  <a:pt x="889132" y="713993"/>
                </a:lnTo>
                <a:lnTo>
                  <a:pt x="865753" y="662452"/>
                </a:lnTo>
                <a:lnTo>
                  <a:pt x="840364" y="611885"/>
                </a:lnTo>
                <a:lnTo>
                  <a:pt x="813053" y="562752"/>
                </a:lnTo>
                <a:lnTo>
                  <a:pt x="784097" y="514624"/>
                </a:lnTo>
                <a:lnTo>
                  <a:pt x="753252" y="468264"/>
                </a:lnTo>
                <a:lnTo>
                  <a:pt x="720851" y="423184"/>
                </a:lnTo>
                <a:lnTo>
                  <a:pt x="686836" y="379872"/>
                </a:lnTo>
                <a:lnTo>
                  <a:pt x="651388" y="338206"/>
                </a:lnTo>
                <a:lnTo>
                  <a:pt x="614568" y="298582"/>
                </a:lnTo>
                <a:lnTo>
                  <a:pt x="576468" y="260756"/>
                </a:lnTo>
                <a:lnTo>
                  <a:pt x="537088" y="224942"/>
                </a:lnTo>
                <a:lnTo>
                  <a:pt x="496823" y="191658"/>
                </a:lnTo>
                <a:lnTo>
                  <a:pt x="455188" y="160416"/>
                </a:lnTo>
                <a:lnTo>
                  <a:pt x="412882" y="131582"/>
                </a:lnTo>
                <a:lnTo>
                  <a:pt x="369326" y="105308"/>
                </a:lnTo>
                <a:lnTo>
                  <a:pt x="325130" y="81686"/>
                </a:lnTo>
                <a:lnTo>
                  <a:pt x="280172" y="60716"/>
                </a:lnTo>
                <a:lnTo>
                  <a:pt x="234574" y="42550"/>
                </a:lnTo>
                <a:lnTo>
                  <a:pt x="188488" y="27584"/>
                </a:lnTo>
                <a:lnTo>
                  <a:pt x="141853" y="15758"/>
                </a:lnTo>
                <a:lnTo>
                  <a:pt x="94884" y="7010"/>
                </a:lnTo>
                <a:lnTo>
                  <a:pt x="47518" y="1798"/>
                </a:lnTo>
                <a:lnTo>
                  <a:pt x="23896" y="518"/>
                </a:lnTo>
                <a:lnTo>
                  <a:pt x="1280" y="0"/>
                </a:lnTo>
                <a:close/>
              </a:path>
              <a:path w="995679" h="2512695">
                <a:moveTo>
                  <a:pt x="156833" y="2367037"/>
                </a:moveTo>
                <a:lnTo>
                  <a:pt x="78882" y="2367037"/>
                </a:lnTo>
                <a:lnTo>
                  <a:pt x="122341" y="2389597"/>
                </a:lnTo>
                <a:lnTo>
                  <a:pt x="156833" y="2367037"/>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8767" name="object 15"/>
          <p:cNvSpPr>
            <a:spLocks noChangeArrowheads="1"/>
          </p:cNvSpPr>
          <p:nvPr/>
        </p:nvSpPr>
        <p:spPr bwMode="auto">
          <a:xfrm>
            <a:off x="5022850" y="2236788"/>
            <a:ext cx="1949450" cy="1014412"/>
          </a:xfrm>
          <a:prstGeom prst="rect">
            <a:avLst/>
          </a:prstGeom>
          <a:blipFill dpi="0" rotWithShape="1">
            <a:blip r:embed="rId9"/>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68" name="object 16"/>
          <p:cNvSpPr>
            <a:spLocks noChangeArrowheads="1"/>
          </p:cNvSpPr>
          <p:nvPr/>
        </p:nvSpPr>
        <p:spPr bwMode="auto">
          <a:xfrm>
            <a:off x="5838826" y="2816226"/>
            <a:ext cx="85725" cy="85725"/>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69" name="object 17"/>
          <p:cNvSpPr>
            <a:spLocks/>
          </p:cNvSpPr>
          <p:nvPr/>
        </p:nvSpPr>
        <p:spPr bwMode="auto">
          <a:xfrm>
            <a:off x="5065713" y="2489201"/>
            <a:ext cx="1631950" cy="695325"/>
          </a:xfrm>
          <a:custGeom>
            <a:avLst/>
            <a:gdLst>
              <a:gd name="T0" fmla="*/ 0 w 1631950"/>
              <a:gd name="T1" fmla="*/ 692799 h 695960"/>
              <a:gd name="T2" fmla="*/ 1631954 w 1631950"/>
              <a:gd name="T3" fmla="*/ 692799 h 695960"/>
              <a:gd name="T4" fmla="*/ 1631954 w 1631950"/>
              <a:gd name="T5" fmla="*/ 0 h 695960"/>
              <a:gd name="T6" fmla="*/ 0 w 1631950"/>
              <a:gd name="T7" fmla="*/ 0 h 695960"/>
              <a:gd name="T8" fmla="*/ 0 w 1631950"/>
              <a:gd name="T9" fmla="*/ 692799 h 69596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31950" h="695960">
                <a:moveTo>
                  <a:pt x="0" y="695968"/>
                </a:moveTo>
                <a:lnTo>
                  <a:pt x="1631954" y="695968"/>
                </a:lnTo>
                <a:lnTo>
                  <a:pt x="1631954" y="0"/>
                </a:lnTo>
                <a:lnTo>
                  <a:pt x="0" y="0"/>
                </a:lnTo>
                <a:lnTo>
                  <a:pt x="0" y="695968"/>
                </a:lnTo>
                <a:close/>
              </a:path>
            </a:pathLst>
          </a:custGeom>
          <a:solidFill>
            <a:srgbClr val="D23803"/>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8770" name="object 18"/>
          <p:cNvSpPr>
            <a:spLocks/>
          </p:cNvSpPr>
          <p:nvPr/>
        </p:nvSpPr>
        <p:spPr bwMode="auto">
          <a:xfrm>
            <a:off x="6697664" y="2257425"/>
            <a:ext cx="231775" cy="927100"/>
          </a:xfrm>
          <a:custGeom>
            <a:avLst/>
            <a:gdLst>
              <a:gd name="T0" fmla="*/ 228861 w 232410"/>
              <a:gd name="T1" fmla="*/ 0 h 928369"/>
              <a:gd name="T2" fmla="*/ 0 w 232410"/>
              <a:gd name="T3" fmla="*/ 230463 h 928369"/>
              <a:gd name="T4" fmla="*/ 0 w 232410"/>
              <a:gd name="T5" fmla="*/ 921669 h 928369"/>
              <a:gd name="T6" fmla="*/ 228861 w 232410"/>
              <a:gd name="T7" fmla="*/ 691237 h 928369"/>
              <a:gd name="T8" fmla="*/ 228861 w 232410"/>
              <a:gd name="T9" fmla="*/ 0 h 9283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69">
                <a:moveTo>
                  <a:pt x="232013" y="0"/>
                </a:moveTo>
                <a:lnTo>
                  <a:pt x="0" y="232044"/>
                </a:lnTo>
                <a:lnTo>
                  <a:pt x="0" y="927994"/>
                </a:lnTo>
                <a:lnTo>
                  <a:pt x="232013" y="695980"/>
                </a:lnTo>
                <a:lnTo>
                  <a:pt x="232013" y="0"/>
                </a:lnTo>
                <a:close/>
              </a:path>
            </a:pathLst>
          </a:custGeom>
          <a:solidFill>
            <a:srgbClr val="A82C01"/>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8771" name="object 19"/>
          <p:cNvSpPr>
            <a:spLocks/>
          </p:cNvSpPr>
          <p:nvPr/>
        </p:nvSpPr>
        <p:spPr bwMode="auto">
          <a:xfrm>
            <a:off x="5065714" y="2257426"/>
            <a:ext cx="1863725" cy="231775"/>
          </a:xfrm>
          <a:custGeom>
            <a:avLst/>
            <a:gdLst>
              <a:gd name="T0" fmla="*/ 1860801 w 1864360"/>
              <a:gd name="T1" fmla="*/ 0 h 232410"/>
              <a:gd name="T2" fmla="*/ 231496 w 1864360"/>
              <a:gd name="T3" fmla="*/ 0 h 232410"/>
              <a:gd name="T4" fmla="*/ 0 w 1864360"/>
              <a:gd name="T5" fmla="*/ 228891 h 232410"/>
              <a:gd name="T6" fmla="*/ 1629183 w 1864360"/>
              <a:gd name="T7" fmla="*/ 228891 h 232410"/>
              <a:gd name="T8" fmla="*/ 1860801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3973" y="0"/>
                </a:moveTo>
                <a:lnTo>
                  <a:pt x="231891" y="0"/>
                </a:lnTo>
                <a:lnTo>
                  <a:pt x="0" y="232044"/>
                </a:lnTo>
                <a:lnTo>
                  <a:pt x="1631960" y="232044"/>
                </a:lnTo>
                <a:lnTo>
                  <a:pt x="1863973" y="0"/>
                </a:lnTo>
                <a:close/>
              </a:path>
            </a:pathLst>
          </a:custGeom>
          <a:solidFill>
            <a:srgbClr val="DB5F34"/>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8772" name="object 20"/>
          <p:cNvSpPr txBox="1">
            <a:spLocks noChangeArrowheads="1"/>
          </p:cNvSpPr>
          <p:nvPr/>
        </p:nvSpPr>
        <p:spPr bwMode="auto">
          <a:xfrm>
            <a:off x="5078414" y="2546350"/>
            <a:ext cx="107632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127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r>
              <a:rPr lang="en-US" altLang="en-US" sz="2400">
                <a:solidFill>
                  <a:srgbClr val="181817"/>
                </a:solidFill>
                <a:latin typeface="Arial" panose="020B0604020202020204" pitchFamily="34" charset="0"/>
              </a:rPr>
              <a:t>Primary</a:t>
            </a:r>
            <a:endParaRPr lang="en-US" altLang="en-US" sz="2400">
              <a:latin typeface="Arial" panose="020B0604020202020204" pitchFamily="34" charset="0"/>
            </a:endParaRPr>
          </a:p>
        </p:txBody>
      </p:sp>
      <p:sp>
        <p:nvSpPr>
          <p:cNvPr id="458773" name="object 21"/>
          <p:cNvSpPr>
            <a:spLocks noChangeArrowheads="1"/>
          </p:cNvSpPr>
          <p:nvPr/>
        </p:nvSpPr>
        <p:spPr bwMode="auto">
          <a:xfrm>
            <a:off x="5026025" y="3427414"/>
            <a:ext cx="1949450" cy="1011237"/>
          </a:xfrm>
          <a:prstGeom prst="rect">
            <a:avLst/>
          </a:prstGeom>
          <a:blipFill dpi="0" rotWithShape="1">
            <a:blip r:embed="rId11"/>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74" name="object 22"/>
          <p:cNvSpPr>
            <a:spLocks noChangeArrowheads="1"/>
          </p:cNvSpPr>
          <p:nvPr/>
        </p:nvSpPr>
        <p:spPr bwMode="auto">
          <a:xfrm>
            <a:off x="5843589" y="4006851"/>
            <a:ext cx="84137" cy="85725"/>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75" name="object 23"/>
          <p:cNvSpPr>
            <a:spLocks/>
          </p:cNvSpPr>
          <p:nvPr/>
        </p:nvSpPr>
        <p:spPr bwMode="auto">
          <a:xfrm>
            <a:off x="6700838" y="3446464"/>
            <a:ext cx="233362" cy="928687"/>
          </a:xfrm>
          <a:custGeom>
            <a:avLst/>
            <a:gdLst>
              <a:gd name="T0" fmla="*/ 236835 w 232410"/>
              <a:gd name="T1" fmla="*/ 0 h 928370"/>
              <a:gd name="T2" fmla="*/ 0 w 232410"/>
              <a:gd name="T3" fmla="*/ 232408 h 928370"/>
              <a:gd name="T4" fmla="*/ 0 w 232410"/>
              <a:gd name="T5" fmla="*/ 929569 h 928370"/>
              <a:gd name="T6" fmla="*/ 236835 w 232410"/>
              <a:gd name="T7" fmla="*/ 697145 h 928370"/>
              <a:gd name="T8" fmla="*/ 236835 w 232410"/>
              <a:gd name="T9" fmla="*/ 0 h 9283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70">
                <a:moveTo>
                  <a:pt x="232044" y="0"/>
                </a:moveTo>
                <a:lnTo>
                  <a:pt x="0" y="232013"/>
                </a:lnTo>
                <a:lnTo>
                  <a:pt x="0" y="927984"/>
                </a:lnTo>
                <a:lnTo>
                  <a:pt x="232044" y="695955"/>
                </a:lnTo>
                <a:lnTo>
                  <a:pt x="232044" y="0"/>
                </a:lnTo>
                <a:close/>
              </a:path>
            </a:pathLst>
          </a:custGeom>
          <a:solidFill>
            <a:srgbClr val="49872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8776" name="object 24"/>
          <p:cNvSpPr>
            <a:spLocks/>
          </p:cNvSpPr>
          <p:nvPr/>
        </p:nvSpPr>
        <p:spPr bwMode="auto">
          <a:xfrm>
            <a:off x="5068888" y="3446464"/>
            <a:ext cx="1865312" cy="231775"/>
          </a:xfrm>
          <a:custGeom>
            <a:avLst/>
            <a:gdLst>
              <a:gd name="T0" fmla="*/ 1868768 w 1864360"/>
              <a:gd name="T1" fmla="*/ 0 h 232410"/>
              <a:gd name="T2" fmla="*/ 232638 w 1864360"/>
              <a:gd name="T3" fmla="*/ 0 h 232410"/>
              <a:gd name="T4" fmla="*/ 0 w 1864360"/>
              <a:gd name="T5" fmla="*/ 228861 h 232410"/>
              <a:gd name="T6" fmla="*/ 1636131 w 1864360"/>
              <a:gd name="T7" fmla="*/ 228861 h 232410"/>
              <a:gd name="T8" fmla="*/ 1868768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4004" y="0"/>
                </a:moveTo>
                <a:lnTo>
                  <a:pt x="232044" y="0"/>
                </a:lnTo>
                <a:lnTo>
                  <a:pt x="0" y="232013"/>
                </a:lnTo>
                <a:lnTo>
                  <a:pt x="1631960" y="232013"/>
                </a:lnTo>
                <a:lnTo>
                  <a:pt x="1864004" y="0"/>
                </a:lnTo>
                <a:close/>
              </a:path>
            </a:pathLst>
          </a:custGeom>
          <a:solidFill>
            <a:srgbClr val="7BB959"/>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25" name="object 25">
            <a:extLst>
              <a:ext uri="{FF2B5EF4-FFF2-40B4-BE49-F238E27FC236}"/>
            </a:extLst>
          </p:cNvPr>
          <p:cNvSpPr txBox="1"/>
          <p:nvPr/>
        </p:nvSpPr>
        <p:spPr>
          <a:xfrm>
            <a:off x="5068888" y="3678238"/>
            <a:ext cx="1631950" cy="369332"/>
          </a:xfrm>
          <a:prstGeom prst="rect">
            <a:avLst/>
          </a:prstGeom>
          <a:solidFill>
            <a:srgbClr val="5CA82F"/>
          </a:solidFill>
        </p:spPr>
        <p:txBody>
          <a:bodyPr lIns="0" tIns="0" rIns="0" bIns="0">
            <a:spAutoFit/>
          </a:bodyPr>
          <a:lstStyle/>
          <a:p>
            <a:pPr marL="22225">
              <a:defRPr/>
            </a:pPr>
            <a:r>
              <a:rPr sz="2400" dirty="0">
                <a:solidFill>
                  <a:srgbClr val="181817"/>
                </a:solidFill>
                <a:latin typeface="Arial"/>
                <a:cs typeface="Arial"/>
              </a:rPr>
              <a:t>S</a:t>
            </a:r>
            <a:r>
              <a:rPr sz="2400" spc="-10" dirty="0">
                <a:solidFill>
                  <a:srgbClr val="181817"/>
                </a:solidFill>
                <a:latin typeface="Arial"/>
                <a:cs typeface="Arial"/>
              </a:rPr>
              <a:t>e</a:t>
            </a:r>
            <a:r>
              <a:rPr sz="2400" dirty="0">
                <a:solidFill>
                  <a:srgbClr val="181817"/>
                </a:solidFill>
                <a:latin typeface="Arial"/>
                <a:cs typeface="Arial"/>
              </a:rPr>
              <a:t>con</a:t>
            </a:r>
            <a:r>
              <a:rPr sz="2400" spc="-10" dirty="0">
                <a:solidFill>
                  <a:srgbClr val="181817"/>
                </a:solidFill>
                <a:latin typeface="Arial"/>
                <a:cs typeface="Arial"/>
              </a:rPr>
              <a:t>d</a:t>
            </a:r>
            <a:r>
              <a:rPr sz="2400" spc="-5" dirty="0">
                <a:solidFill>
                  <a:srgbClr val="181817"/>
                </a:solidFill>
                <a:latin typeface="Arial"/>
                <a:cs typeface="Arial"/>
              </a:rPr>
              <a:t>ary</a:t>
            </a:r>
            <a:endParaRPr sz="2400">
              <a:latin typeface="Arial"/>
              <a:cs typeface="Arial"/>
            </a:endParaRPr>
          </a:p>
        </p:txBody>
      </p:sp>
      <p:sp>
        <p:nvSpPr>
          <p:cNvPr id="458778" name="object 26"/>
          <p:cNvSpPr>
            <a:spLocks noChangeArrowheads="1"/>
          </p:cNvSpPr>
          <p:nvPr/>
        </p:nvSpPr>
        <p:spPr bwMode="auto">
          <a:xfrm>
            <a:off x="5022850" y="4616451"/>
            <a:ext cx="1949450" cy="1012825"/>
          </a:xfrm>
          <a:prstGeom prst="rect">
            <a:avLst/>
          </a:prstGeom>
          <a:blipFill dpi="0" rotWithShape="1">
            <a:blip r:embed="rId1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79" name="object 27"/>
          <p:cNvSpPr>
            <a:spLocks noChangeArrowheads="1"/>
          </p:cNvSpPr>
          <p:nvPr/>
        </p:nvSpPr>
        <p:spPr bwMode="auto">
          <a:xfrm>
            <a:off x="5838826" y="5197475"/>
            <a:ext cx="85725" cy="84138"/>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80" name="object 28"/>
          <p:cNvSpPr>
            <a:spLocks/>
          </p:cNvSpPr>
          <p:nvPr/>
        </p:nvSpPr>
        <p:spPr bwMode="auto">
          <a:xfrm>
            <a:off x="6697664" y="4637088"/>
            <a:ext cx="231775" cy="927100"/>
          </a:xfrm>
          <a:custGeom>
            <a:avLst/>
            <a:gdLst>
              <a:gd name="T0" fmla="*/ 228861 w 232410"/>
              <a:gd name="T1" fmla="*/ 0 h 928370"/>
              <a:gd name="T2" fmla="*/ 0 w 232410"/>
              <a:gd name="T3" fmla="*/ 230315 h 928370"/>
              <a:gd name="T4" fmla="*/ 0 w 232410"/>
              <a:gd name="T5" fmla="*/ 921537 h 928370"/>
              <a:gd name="T6" fmla="*/ 228861 w 232410"/>
              <a:gd name="T7" fmla="*/ 691208 h 928370"/>
              <a:gd name="T8" fmla="*/ 228861 w 232410"/>
              <a:gd name="T9" fmla="*/ 0 h 9283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70">
                <a:moveTo>
                  <a:pt x="232013" y="0"/>
                </a:moveTo>
                <a:lnTo>
                  <a:pt x="0" y="231897"/>
                </a:lnTo>
                <a:lnTo>
                  <a:pt x="0" y="927866"/>
                </a:lnTo>
                <a:lnTo>
                  <a:pt x="232013" y="695955"/>
                </a:lnTo>
                <a:lnTo>
                  <a:pt x="232013" y="0"/>
                </a:lnTo>
                <a:close/>
              </a:path>
            </a:pathLst>
          </a:custGeom>
          <a:solidFill>
            <a:srgbClr val="49872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8781" name="object 29"/>
          <p:cNvSpPr>
            <a:spLocks/>
          </p:cNvSpPr>
          <p:nvPr/>
        </p:nvSpPr>
        <p:spPr bwMode="auto">
          <a:xfrm>
            <a:off x="5065714" y="4637089"/>
            <a:ext cx="1863725" cy="231775"/>
          </a:xfrm>
          <a:custGeom>
            <a:avLst/>
            <a:gdLst>
              <a:gd name="T0" fmla="*/ 1860801 w 1864360"/>
              <a:gd name="T1" fmla="*/ 0 h 232410"/>
              <a:gd name="T2" fmla="*/ 231496 w 1864360"/>
              <a:gd name="T3" fmla="*/ 0 h 232410"/>
              <a:gd name="T4" fmla="*/ 0 w 1864360"/>
              <a:gd name="T5" fmla="*/ 228746 h 232410"/>
              <a:gd name="T6" fmla="*/ 1629183 w 1864360"/>
              <a:gd name="T7" fmla="*/ 228746 h 232410"/>
              <a:gd name="T8" fmla="*/ 1860801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3973" y="0"/>
                </a:moveTo>
                <a:lnTo>
                  <a:pt x="231891" y="0"/>
                </a:lnTo>
                <a:lnTo>
                  <a:pt x="0" y="231897"/>
                </a:lnTo>
                <a:lnTo>
                  <a:pt x="1631960" y="231897"/>
                </a:lnTo>
                <a:lnTo>
                  <a:pt x="1863973" y="0"/>
                </a:lnTo>
                <a:close/>
              </a:path>
            </a:pathLst>
          </a:custGeom>
          <a:solidFill>
            <a:srgbClr val="7BB959"/>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30" name="object 30">
            <a:extLst>
              <a:ext uri="{FF2B5EF4-FFF2-40B4-BE49-F238E27FC236}"/>
            </a:extLst>
          </p:cNvPr>
          <p:cNvSpPr txBox="1"/>
          <p:nvPr/>
        </p:nvSpPr>
        <p:spPr>
          <a:xfrm>
            <a:off x="5065713" y="4868863"/>
            <a:ext cx="1631950" cy="369332"/>
          </a:xfrm>
          <a:prstGeom prst="rect">
            <a:avLst/>
          </a:prstGeom>
          <a:solidFill>
            <a:srgbClr val="5CA82F"/>
          </a:solidFill>
        </p:spPr>
        <p:txBody>
          <a:bodyPr lIns="0" tIns="0" rIns="0" bIns="0">
            <a:spAutoFit/>
          </a:bodyPr>
          <a:lstStyle/>
          <a:p>
            <a:pPr marL="25400">
              <a:defRPr/>
            </a:pPr>
            <a:r>
              <a:rPr sz="2400" dirty="0">
                <a:solidFill>
                  <a:srgbClr val="181817"/>
                </a:solidFill>
                <a:latin typeface="Arial"/>
                <a:cs typeface="Arial"/>
              </a:rPr>
              <a:t>S</a:t>
            </a:r>
            <a:r>
              <a:rPr sz="2400" spc="-10" dirty="0">
                <a:solidFill>
                  <a:srgbClr val="181817"/>
                </a:solidFill>
                <a:latin typeface="Arial"/>
                <a:cs typeface="Arial"/>
              </a:rPr>
              <a:t>e</a:t>
            </a:r>
            <a:r>
              <a:rPr sz="2400" dirty="0">
                <a:solidFill>
                  <a:srgbClr val="181817"/>
                </a:solidFill>
                <a:latin typeface="Arial"/>
                <a:cs typeface="Arial"/>
              </a:rPr>
              <a:t>con</a:t>
            </a:r>
            <a:r>
              <a:rPr sz="2400" spc="-10" dirty="0">
                <a:solidFill>
                  <a:srgbClr val="181817"/>
                </a:solidFill>
                <a:latin typeface="Arial"/>
                <a:cs typeface="Arial"/>
              </a:rPr>
              <a:t>d</a:t>
            </a:r>
            <a:r>
              <a:rPr sz="2400" spc="-5" dirty="0">
                <a:solidFill>
                  <a:srgbClr val="181817"/>
                </a:solidFill>
                <a:latin typeface="Arial"/>
                <a:cs typeface="Arial"/>
              </a:rPr>
              <a:t>ary</a:t>
            </a:r>
            <a:endParaRPr sz="2400">
              <a:latin typeface="Arial"/>
              <a:cs typeface="Arial"/>
            </a:endParaRPr>
          </a:p>
        </p:txBody>
      </p:sp>
      <p:sp>
        <p:nvSpPr>
          <p:cNvPr id="458783" name="object 31"/>
          <p:cNvSpPr>
            <a:spLocks noChangeArrowheads="1"/>
          </p:cNvSpPr>
          <p:nvPr/>
        </p:nvSpPr>
        <p:spPr bwMode="auto">
          <a:xfrm>
            <a:off x="5276850" y="2433639"/>
            <a:ext cx="1238250" cy="727075"/>
          </a:xfrm>
          <a:prstGeom prst="rect">
            <a:avLst/>
          </a:prstGeom>
          <a:blipFill dpi="0" rotWithShape="1">
            <a:blip r:embed="rId1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84" name="object 32"/>
          <p:cNvSpPr>
            <a:spLocks noChangeArrowheads="1"/>
          </p:cNvSpPr>
          <p:nvPr/>
        </p:nvSpPr>
        <p:spPr bwMode="auto">
          <a:xfrm>
            <a:off x="5851526" y="2755900"/>
            <a:ext cx="85725" cy="84138"/>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8785" name="object 33"/>
          <p:cNvSpPr>
            <a:spLocks/>
          </p:cNvSpPr>
          <p:nvPr/>
        </p:nvSpPr>
        <p:spPr bwMode="auto">
          <a:xfrm>
            <a:off x="5318126" y="2454275"/>
            <a:ext cx="1154113" cy="641350"/>
          </a:xfrm>
          <a:custGeom>
            <a:avLst/>
            <a:gdLst>
              <a:gd name="T0" fmla="*/ 79534 w 1154429"/>
              <a:gd name="T1" fmla="*/ 0 h 641985"/>
              <a:gd name="T2" fmla="*/ 0 w 1154429"/>
              <a:gd name="T3" fmla="*/ 188042 h 641985"/>
              <a:gd name="T4" fmla="*/ 312904 w 1154429"/>
              <a:gd name="T5" fmla="*/ 319340 h 641985"/>
              <a:gd name="T6" fmla="*/ 0 w 1154429"/>
              <a:gd name="T7" fmla="*/ 450757 h 641985"/>
              <a:gd name="T8" fmla="*/ 79534 w 1154429"/>
              <a:gd name="T9" fmla="*/ 638679 h 641985"/>
              <a:gd name="T10" fmla="*/ 576440 w 1154429"/>
              <a:gd name="T11" fmla="*/ 430042 h 641985"/>
              <a:gd name="T12" fmla="*/ 1103553 w 1154429"/>
              <a:gd name="T13" fmla="*/ 430042 h 641985"/>
              <a:gd name="T14" fmla="*/ 840097 w 1154429"/>
              <a:gd name="T15" fmla="*/ 319340 h 641985"/>
              <a:gd name="T16" fmla="*/ 1103796 w 1154429"/>
              <a:gd name="T17" fmla="*/ 208636 h 641985"/>
              <a:gd name="T18" fmla="*/ 576440 w 1154429"/>
              <a:gd name="T19" fmla="*/ 208636 h 641985"/>
              <a:gd name="T20" fmla="*/ 79534 w 1154429"/>
              <a:gd name="T21" fmla="*/ 0 h 641985"/>
              <a:gd name="T22" fmla="*/ 1103553 w 1154429"/>
              <a:gd name="T23" fmla="*/ 430042 h 641985"/>
              <a:gd name="T24" fmla="*/ 576440 w 1154429"/>
              <a:gd name="T25" fmla="*/ 430042 h 641985"/>
              <a:gd name="T26" fmla="*/ 1073346 w 1154429"/>
              <a:gd name="T27" fmla="*/ 638679 h 641985"/>
              <a:gd name="T28" fmla="*/ 1152849 w 1154429"/>
              <a:gd name="T29" fmla="*/ 450757 h 641985"/>
              <a:gd name="T30" fmla="*/ 1103553 w 1154429"/>
              <a:gd name="T31" fmla="*/ 430042 h 641985"/>
              <a:gd name="T32" fmla="*/ 1073346 w 1154429"/>
              <a:gd name="T33" fmla="*/ 0 h 641985"/>
              <a:gd name="T34" fmla="*/ 576440 w 1154429"/>
              <a:gd name="T35" fmla="*/ 208636 h 641985"/>
              <a:gd name="T36" fmla="*/ 1103796 w 1154429"/>
              <a:gd name="T37" fmla="*/ 208636 h 641985"/>
              <a:gd name="T38" fmla="*/ 1152849 w 1154429"/>
              <a:gd name="T39" fmla="*/ 188042 h 641985"/>
              <a:gd name="T40" fmla="*/ 1073346 w 1154429"/>
              <a:gd name="T41" fmla="*/ 0 h 64198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154429" h="641985">
                <a:moveTo>
                  <a:pt x="79644" y="0"/>
                </a:moveTo>
                <a:lnTo>
                  <a:pt x="0" y="188975"/>
                </a:lnTo>
                <a:lnTo>
                  <a:pt x="313334" y="320923"/>
                </a:lnTo>
                <a:lnTo>
                  <a:pt x="0" y="452993"/>
                </a:lnTo>
                <a:lnTo>
                  <a:pt x="79644" y="641847"/>
                </a:lnTo>
                <a:lnTo>
                  <a:pt x="577230" y="432175"/>
                </a:lnTo>
                <a:lnTo>
                  <a:pt x="1105063" y="432175"/>
                </a:lnTo>
                <a:lnTo>
                  <a:pt x="841247" y="320923"/>
                </a:lnTo>
                <a:lnTo>
                  <a:pt x="1105307" y="209671"/>
                </a:lnTo>
                <a:lnTo>
                  <a:pt x="577230" y="209671"/>
                </a:lnTo>
                <a:lnTo>
                  <a:pt x="79644" y="0"/>
                </a:lnTo>
                <a:close/>
              </a:path>
              <a:path w="1154429" h="641985">
                <a:moveTo>
                  <a:pt x="1105063" y="432175"/>
                </a:moveTo>
                <a:lnTo>
                  <a:pt x="577230" y="432175"/>
                </a:lnTo>
                <a:lnTo>
                  <a:pt x="1074816" y="641847"/>
                </a:lnTo>
                <a:lnTo>
                  <a:pt x="1154429" y="452993"/>
                </a:lnTo>
                <a:lnTo>
                  <a:pt x="1105063" y="432175"/>
                </a:lnTo>
                <a:close/>
              </a:path>
              <a:path w="1154429" h="641985">
                <a:moveTo>
                  <a:pt x="1074816" y="0"/>
                </a:moveTo>
                <a:lnTo>
                  <a:pt x="577230" y="209671"/>
                </a:lnTo>
                <a:lnTo>
                  <a:pt x="1105307" y="209671"/>
                </a:lnTo>
                <a:lnTo>
                  <a:pt x="1154429" y="188975"/>
                </a:lnTo>
                <a:lnTo>
                  <a:pt x="1074816" y="0"/>
                </a:lnTo>
                <a:close/>
              </a:path>
            </a:pathLst>
          </a:custGeom>
          <a:solidFill>
            <a:srgbClr val="D2150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8786" name="object 3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54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584593E5-8560-460D-A4D6-B5C74C66806D}" type="slidenum">
              <a:rPr lang="en-US" altLang="en-US" smtClean="0">
                <a:solidFill>
                  <a:srgbClr val="032280"/>
                </a:solidFill>
                <a:latin typeface="Arial" panose="020B0604020202020204" pitchFamily="34" charset="0"/>
              </a:rPr>
              <a:pPr/>
              <a:t>100</a:t>
            </a:fld>
            <a:endParaRPr lang="en-US" altLang="en-US" smtClean="0">
              <a:solidFill>
                <a:srgbClr val="032280"/>
              </a:solidFill>
              <a:latin typeface="Arial" panose="020B0604020202020204" pitchFamily="34" charset="0"/>
            </a:endParaRPr>
          </a:p>
        </p:txBody>
      </p:sp>
    </p:spTree>
    <p:extLst>
      <p:ext uri="{BB962C8B-B14F-4D97-AF65-F5344CB8AC3E}">
        <p14:creationId xmlns:p14="http://schemas.microsoft.com/office/powerpoint/2010/main" val="87734568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02" name="object 2"/>
          <p:cNvSpPr>
            <a:spLocks noChangeArrowheads="1"/>
          </p:cNvSpPr>
          <p:nvPr/>
        </p:nvSpPr>
        <p:spPr bwMode="auto">
          <a:xfrm>
            <a:off x="4743450" y="6272213"/>
            <a:ext cx="2700338" cy="584200"/>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03" name="object 3"/>
          <p:cNvSpPr>
            <a:spLocks/>
          </p:cNvSpPr>
          <p:nvPr/>
        </p:nvSpPr>
        <p:spPr bwMode="auto">
          <a:xfrm>
            <a:off x="3357563" y="4138614"/>
            <a:ext cx="1503362" cy="257175"/>
          </a:xfrm>
          <a:custGeom>
            <a:avLst/>
            <a:gdLst>
              <a:gd name="T0" fmla="*/ 225149 w 1503679"/>
              <a:gd name="T1" fmla="*/ 0 h 257175"/>
              <a:gd name="T2" fmla="*/ 213515 w 1503679"/>
              <a:gd name="T3" fmla="*/ 3724 h 257175"/>
              <a:gd name="T4" fmla="*/ 0 w 1503679"/>
              <a:gd name="T5" fmla="*/ 128442 h 257175"/>
              <a:gd name="T6" fmla="*/ 213515 w 1503679"/>
              <a:gd name="T7" fmla="*/ 253160 h 257175"/>
              <a:gd name="T8" fmla="*/ 216179 w 1503679"/>
              <a:gd name="T9" fmla="*/ 254523 h 257175"/>
              <a:gd name="T10" fmla="*/ 226439 w 1503679"/>
              <a:gd name="T11" fmla="*/ 256758 h 257175"/>
              <a:gd name="T12" fmla="*/ 236975 w 1503679"/>
              <a:gd name="T13" fmla="*/ 254450 h 257175"/>
              <a:gd name="T14" fmla="*/ 246991 w 1503679"/>
              <a:gd name="T15" fmla="*/ 247240 h 257175"/>
              <a:gd name="T16" fmla="*/ 255691 w 1503679"/>
              <a:gd name="T17" fmla="*/ 234770 h 257175"/>
              <a:gd name="T18" fmla="*/ 255868 w 1503679"/>
              <a:gd name="T19" fmla="*/ 222912 h 257175"/>
              <a:gd name="T20" fmla="*/ 251271 w 1503679"/>
              <a:gd name="T21" fmla="*/ 212043 h 257175"/>
              <a:gd name="T22" fmla="*/ 242323 w 1503679"/>
              <a:gd name="T23" fmla="*/ 203749 h 257175"/>
              <a:gd name="T24" fmla="*/ 162238 w 1503679"/>
              <a:gd name="T25" fmla="*/ 157017 h 257175"/>
              <a:gd name="T26" fmla="*/ 56590 w 1503679"/>
              <a:gd name="T27" fmla="*/ 157017 h 257175"/>
              <a:gd name="T28" fmla="*/ 56590 w 1503679"/>
              <a:gd name="T29" fmla="*/ 99867 h 257175"/>
              <a:gd name="T30" fmla="*/ 161927 w 1503679"/>
              <a:gd name="T31" fmla="*/ 99867 h 257175"/>
              <a:gd name="T32" fmla="*/ 245617 w 1503679"/>
              <a:gd name="T33" fmla="*/ 50864 h 257175"/>
              <a:gd name="T34" fmla="*/ 252178 w 1503679"/>
              <a:gd name="T35" fmla="*/ 42971 h 257175"/>
              <a:gd name="T36" fmla="*/ 255039 w 1503679"/>
              <a:gd name="T37" fmla="*/ 32764 h 257175"/>
              <a:gd name="T38" fmla="*/ 253568 w 1503679"/>
              <a:gd name="T39" fmla="*/ 20728 h 257175"/>
              <a:gd name="T40" fmla="*/ 247124 w 1503679"/>
              <a:gd name="T41" fmla="*/ 7349 h 257175"/>
              <a:gd name="T42" fmla="*/ 236890 w 1503679"/>
              <a:gd name="T43" fmla="*/ 1344 h 257175"/>
              <a:gd name="T44" fmla="*/ 225149 w 1503679"/>
              <a:gd name="T45" fmla="*/ 0 h 257175"/>
              <a:gd name="T46" fmla="*/ 161927 w 1503679"/>
              <a:gd name="T47" fmla="*/ 99867 h 257175"/>
              <a:gd name="T48" fmla="*/ 56590 w 1503679"/>
              <a:gd name="T49" fmla="*/ 99867 h 257175"/>
              <a:gd name="T50" fmla="*/ 56590 w 1503679"/>
              <a:gd name="T51" fmla="*/ 157017 h 257175"/>
              <a:gd name="T52" fmla="*/ 162238 w 1503679"/>
              <a:gd name="T53" fmla="*/ 157017 h 257175"/>
              <a:gd name="T54" fmla="*/ 155482 w 1503679"/>
              <a:gd name="T55" fmla="*/ 153076 h 257175"/>
              <a:gd name="T56" fmla="*/ 71053 w 1503679"/>
              <a:gd name="T57" fmla="*/ 153076 h 257175"/>
              <a:gd name="T58" fmla="*/ 71053 w 1503679"/>
              <a:gd name="T59" fmla="*/ 103808 h 257175"/>
              <a:gd name="T60" fmla="*/ 155195 w 1503679"/>
              <a:gd name="T61" fmla="*/ 103808 h 257175"/>
              <a:gd name="T62" fmla="*/ 161927 w 1503679"/>
              <a:gd name="T63" fmla="*/ 99867 h 257175"/>
              <a:gd name="T64" fmla="*/ 1502103 w 1503679"/>
              <a:gd name="T65" fmla="*/ 99867 h 257175"/>
              <a:gd name="T66" fmla="*/ 161927 w 1503679"/>
              <a:gd name="T67" fmla="*/ 99867 h 257175"/>
              <a:gd name="T68" fmla="*/ 113195 w 1503679"/>
              <a:gd name="T69" fmla="*/ 128400 h 257175"/>
              <a:gd name="T70" fmla="*/ 162238 w 1503679"/>
              <a:gd name="T71" fmla="*/ 157017 h 257175"/>
              <a:gd name="T72" fmla="*/ 1502103 w 1503679"/>
              <a:gd name="T73" fmla="*/ 157017 h 257175"/>
              <a:gd name="T74" fmla="*/ 1502103 w 1503679"/>
              <a:gd name="T75" fmla="*/ 99867 h 257175"/>
              <a:gd name="T76" fmla="*/ 71053 w 1503679"/>
              <a:gd name="T77" fmla="*/ 103808 h 257175"/>
              <a:gd name="T78" fmla="*/ 71053 w 1503679"/>
              <a:gd name="T79" fmla="*/ 153076 h 257175"/>
              <a:gd name="T80" fmla="*/ 113195 w 1503679"/>
              <a:gd name="T81" fmla="*/ 128400 h 257175"/>
              <a:gd name="T82" fmla="*/ 71053 w 1503679"/>
              <a:gd name="T83" fmla="*/ 103808 h 257175"/>
              <a:gd name="T84" fmla="*/ 113195 w 1503679"/>
              <a:gd name="T85" fmla="*/ 128400 h 257175"/>
              <a:gd name="T86" fmla="*/ 71053 w 1503679"/>
              <a:gd name="T87" fmla="*/ 153076 h 257175"/>
              <a:gd name="T88" fmla="*/ 155482 w 1503679"/>
              <a:gd name="T89" fmla="*/ 153076 h 257175"/>
              <a:gd name="T90" fmla="*/ 113195 w 1503679"/>
              <a:gd name="T91" fmla="*/ 128400 h 257175"/>
              <a:gd name="T92" fmla="*/ 155195 w 1503679"/>
              <a:gd name="T93" fmla="*/ 103808 h 257175"/>
              <a:gd name="T94" fmla="*/ 71053 w 1503679"/>
              <a:gd name="T95" fmla="*/ 103808 h 257175"/>
              <a:gd name="T96" fmla="*/ 113195 w 1503679"/>
              <a:gd name="T97" fmla="*/ 128400 h 257175"/>
              <a:gd name="T98" fmla="*/ 155195 w 1503679"/>
              <a:gd name="T99" fmla="*/ 103808 h 2571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57175">
                <a:moveTo>
                  <a:pt x="225386" y="0"/>
                </a:moveTo>
                <a:lnTo>
                  <a:pt x="213740" y="3724"/>
                </a:lnTo>
                <a:lnTo>
                  <a:pt x="0" y="128442"/>
                </a:lnTo>
                <a:lnTo>
                  <a:pt x="213740" y="253160"/>
                </a:lnTo>
                <a:lnTo>
                  <a:pt x="216409" y="254523"/>
                </a:lnTo>
                <a:lnTo>
                  <a:pt x="226679" y="256758"/>
                </a:lnTo>
                <a:lnTo>
                  <a:pt x="237225" y="254450"/>
                </a:lnTo>
                <a:lnTo>
                  <a:pt x="247251" y="247240"/>
                </a:lnTo>
                <a:lnTo>
                  <a:pt x="255961" y="234770"/>
                </a:lnTo>
                <a:lnTo>
                  <a:pt x="256138" y="222912"/>
                </a:lnTo>
                <a:lnTo>
                  <a:pt x="251536" y="212043"/>
                </a:lnTo>
                <a:lnTo>
                  <a:pt x="242578" y="203749"/>
                </a:lnTo>
                <a:lnTo>
                  <a:pt x="162408" y="157017"/>
                </a:lnTo>
                <a:lnTo>
                  <a:pt x="56650" y="157017"/>
                </a:lnTo>
                <a:lnTo>
                  <a:pt x="56650" y="99867"/>
                </a:lnTo>
                <a:lnTo>
                  <a:pt x="162097" y="99867"/>
                </a:lnTo>
                <a:lnTo>
                  <a:pt x="245877" y="50864"/>
                </a:lnTo>
                <a:lnTo>
                  <a:pt x="252443" y="42971"/>
                </a:lnTo>
                <a:lnTo>
                  <a:pt x="255309" y="32764"/>
                </a:lnTo>
                <a:lnTo>
                  <a:pt x="253835" y="20728"/>
                </a:lnTo>
                <a:lnTo>
                  <a:pt x="247384" y="7349"/>
                </a:lnTo>
                <a:lnTo>
                  <a:pt x="237140" y="1344"/>
                </a:lnTo>
                <a:lnTo>
                  <a:pt x="225386" y="0"/>
                </a:lnTo>
                <a:close/>
              </a:path>
              <a:path w="1503679" h="257175">
                <a:moveTo>
                  <a:pt x="162097" y="99867"/>
                </a:moveTo>
                <a:lnTo>
                  <a:pt x="56650" y="99867"/>
                </a:lnTo>
                <a:lnTo>
                  <a:pt x="56650" y="157017"/>
                </a:lnTo>
                <a:lnTo>
                  <a:pt x="162408" y="157017"/>
                </a:lnTo>
                <a:lnTo>
                  <a:pt x="155647" y="153076"/>
                </a:lnTo>
                <a:lnTo>
                  <a:pt x="71128" y="153076"/>
                </a:lnTo>
                <a:lnTo>
                  <a:pt x="71128" y="103808"/>
                </a:lnTo>
                <a:lnTo>
                  <a:pt x="155360" y="103808"/>
                </a:lnTo>
                <a:lnTo>
                  <a:pt x="162097" y="99867"/>
                </a:lnTo>
                <a:close/>
              </a:path>
              <a:path w="1503679" h="257175">
                <a:moveTo>
                  <a:pt x="1503688" y="99867"/>
                </a:moveTo>
                <a:lnTo>
                  <a:pt x="162097" y="99867"/>
                </a:lnTo>
                <a:lnTo>
                  <a:pt x="113315" y="128400"/>
                </a:lnTo>
                <a:lnTo>
                  <a:pt x="162408" y="157017"/>
                </a:lnTo>
                <a:lnTo>
                  <a:pt x="1503688" y="157017"/>
                </a:lnTo>
                <a:lnTo>
                  <a:pt x="1503688" y="99867"/>
                </a:lnTo>
                <a:close/>
              </a:path>
              <a:path w="1503679" h="257175">
                <a:moveTo>
                  <a:pt x="71128" y="103808"/>
                </a:moveTo>
                <a:lnTo>
                  <a:pt x="71128" y="153076"/>
                </a:lnTo>
                <a:lnTo>
                  <a:pt x="113315" y="128400"/>
                </a:lnTo>
                <a:lnTo>
                  <a:pt x="71128" y="103808"/>
                </a:lnTo>
                <a:close/>
              </a:path>
              <a:path w="1503679" h="257175">
                <a:moveTo>
                  <a:pt x="113315" y="128400"/>
                </a:moveTo>
                <a:lnTo>
                  <a:pt x="71128" y="153076"/>
                </a:lnTo>
                <a:lnTo>
                  <a:pt x="155647" y="153076"/>
                </a:lnTo>
                <a:lnTo>
                  <a:pt x="113315" y="128400"/>
                </a:lnTo>
                <a:close/>
              </a:path>
              <a:path w="1503679" h="257175">
                <a:moveTo>
                  <a:pt x="155360" y="103808"/>
                </a:moveTo>
                <a:lnTo>
                  <a:pt x="71128" y="103808"/>
                </a:lnTo>
                <a:lnTo>
                  <a:pt x="113315" y="128400"/>
                </a:lnTo>
                <a:lnTo>
                  <a:pt x="155360" y="103808"/>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0804" name="object 4"/>
          <p:cNvSpPr>
            <a:spLocks/>
          </p:cNvSpPr>
          <p:nvPr/>
        </p:nvSpPr>
        <p:spPr bwMode="auto">
          <a:xfrm>
            <a:off x="3357563" y="4894264"/>
            <a:ext cx="1503362" cy="257175"/>
          </a:xfrm>
          <a:custGeom>
            <a:avLst/>
            <a:gdLst>
              <a:gd name="T0" fmla="*/ 225112 w 1503679"/>
              <a:gd name="T1" fmla="*/ 0 h 257175"/>
              <a:gd name="T2" fmla="*/ 213515 w 1503679"/>
              <a:gd name="T3" fmla="*/ 3779 h 257175"/>
              <a:gd name="T4" fmla="*/ 0 w 1503679"/>
              <a:gd name="T5" fmla="*/ 128485 h 257175"/>
              <a:gd name="T6" fmla="*/ 213515 w 1503679"/>
              <a:gd name="T7" fmla="*/ 253203 h 257175"/>
              <a:gd name="T8" fmla="*/ 216194 w 1503679"/>
              <a:gd name="T9" fmla="*/ 254573 h 257175"/>
              <a:gd name="T10" fmla="*/ 226451 w 1503679"/>
              <a:gd name="T11" fmla="*/ 256800 h 257175"/>
              <a:gd name="T12" fmla="*/ 236982 w 1503679"/>
              <a:gd name="T13" fmla="*/ 254484 h 257175"/>
              <a:gd name="T14" fmla="*/ 246993 w 1503679"/>
              <a:gd name="T15" fmla="*/ 247263 h 257175"/>
              <a:gd name="T16" fmla="*/ 255690 w 1503679"/>
              <a:gd name="T17" fmla="*/ 234777 h 257175"/>
              <a:gd name="T18" fmla="*/ 255869 w 1503679"/>
              <a:gd name="T19" fmla="*/ 222917 h 257175"/>
              <a:gd name="T20" fmla="*/ 251273 w 1503679"/>
              <a:gd name="T21" fmla="*/ 212079 h 257175"/>
              <a:gd name="T22" fmla="*/ 242323 w 1503679"/>
              <a:gd name="T23" fmla="*/ 203804 h 257175"/>
              <a:gd name="T24" fmla="*/ 162332 w 1503679"/>
              <a:gd name="T25" fmla="*/ 157060 h 257175"/>
              <a:gd name="T26" fmla="*/ 56590 w 1503679"/>
              <a:gd name="T27" fmla="*/ 157060 h 257175"/>
              <a:gd name="T28" fmla="*/ 56590 w 1503679"/>
              <a:gd name="T29" fmla="*/ 99910 h 257175"/>
              <a:gd name="T30" fmla="*/ 161924 w 1503679"/>
              <a:gd name="T31" fmla="*/ 99910 h 257175"/>
              <a:gd name="T32" fmla="*/ 245684 w 1503679"/>
              <a:gd name="T33" fmla="*/ 50853 h 257175"/>
              <a:gd name="T34" fmla="*/ 252205 w 1503679"/>
              <a:gd name="T35" fmla="*/ 42956 h 257175"/>
              <a:gd name="T36" fmla="*/ 255028 w 1503679"/>
              <a:gd name="T37" fmla="*/ 32748 h 257175"/>
              <a:gd name="T38" fmla="*/ 253523 w 1503679"/>
              <a:gd name="T39" fmla="*/ 20708 h 257175"/>
              <a:gd name="T40" fmla="*/ 247041 w 1503679"/>
              <a:gd name="T41" fmla="*/ 7312 h 257175"/>
              <a:gd name="T42" fmla="*/ 236820 w 1503679"/>
              <a:gd name="T43" fmla="*/ 1326 h 257175"/>
              <a:gd name="T44" fmla="*/ 225112 w 1503679"/>
              <a:gd name="T45" fmla="*/ 0 h 257175"/>
              <a:gd name="T46" fmla="*/ 161924 w 1503679"/>
              <a:gd name="T47" fmla="*/ 99910 h 257175"/>
              <a:gd name="T48" fmla="*/ 56590 w 1503679"/>
              <a:gd name="T49" fmla="*/ 99910 h 257175"/>
              <a:gd name="T50" fmla="*/ 56590 w 1503679"/>
              <a:gd name="T51" fmla="*/ 157060 h 257175"/>
              <a:gd name="T52" fmla="*/ 162332 w 1503679"/>
              <a:gd name="T53" fmla="*/ 157060 h 257175"/>
              <a:gd name="T54" fmla="*/ 155607 w 1503679"/>
              <a:gd name="T55" fmla="*/ 153131 h 257175"/>
              <a:gd name="T56" fmla="*/ 71053 w 1503679"/>
              <a:gd name="T57" fmla="*/ 153131 h 257175"/>
              <a:gd name="T58" fmla="*/ 71053 w 1503679"/>
              <a:gd name="T59" fmla="*/ 103720 h 257175"/>
              <a:gd name="T60" fmla="*/ 155417 w 1503679"/>
              <a:gd name="T61" fmla="*/ 103720 h 257175"/>
              <a:gd name="T62" fmla="*/ 161924 w 1503679"/>
              <a:gd name="T63" fmla="*/ 99910 h 257175"/>
              <a:gd name="T64" fmla="*/ 1502103 w 1503679"/>
              <a:gd name="T65" fmla="*/ 99910 h 257175"/>
              <a:gd name="T66" fmla="*/ 161924 w 1503679"/>
              <a:gd name="T67" fmla="*/ 99910 h 257175"/>
              <a:gd name="T68" fmla="*/ 113282 w 1503679"/>
              <a:gd name="T69" fmla="*/ 128398 h 257175"/>
              <a:gd name="T70" fmla="*/ 162332 w 1503679"/>
              <a:gd name="T71" fmla="*/ 157060 h 257175"/>
              <a:gd name="T72" fmla="*/ 1502103 w 1503679"/>
              <a:gd name="T73" fmla="*/ 157060 h 257175"/>
              <a:gd name="T74" fmla="*/ 1502103 w 1503679"/>
              <a:gd name="T75" fmla="*/ 99910 h 257175"/>
              <a:gd name="T76" fmla="*/ 71053 w 1503679"/>
              <a:gd name="T77" fmla="*/ 103720 h 257175"/>
              <a:gd name="T78" fmla="*/ 71053 w 1503679"/>
              <a:gd name="T79" fmla="*/ 153131 h 257175"/>
              <a:gd name="T80" fmla="*/ 113282 w 1503679"/>
              <a:gd name="T81" fmla="*/ 128398 h 257175"/>
              <a:gd name="T82" fmla="*/ 71053 w 1503679"/>
              <a:gd name="T83" fmla="*/ 103720 h 257175"/>
              <a:gd name="T84" fmla="*/ 113282 w 1503679"/>
              <a:gd name="T85" fmla="*/ 128398 h 257175"/>
              <a:gd name="T86" fmla="*/ 71053 w 1503679"/>
              <a:gd name="T87" fmla="*/ 153131 h 257175"/>
              <a:gd name="T88" fmla="*/ 155607 w 1503679"/>
              <a:gd name="T89" fmla="*/ 153131 h 257175"/>
              <a:gd name="T90" fmla="*/ 113282 w 1503679"/>
              <a:gd name="T91" fmla="*/ 128398 h 257175"/>
              <a:gd name="T92" fmla="*/ 155417 w 1503679"/>
              <a:gd name="T93" fmla="*/ 103720 h 257175"/>
              <a:gd name="T94" fmla="*/ 71053 w 1503679"/>
              <a:gd name="T95" fmla="*/ 103720 h 257175"/>
              <a:gd name="T96" fmla="*/ 113282 w 1503679"/>
              <a:gd name="T97" fmla="*/ 128398 h 257175"/>
              <a:gd name="T98" fmla="*/ 155417 w 1503679"/>
              <a:gd name="T99" fmla="*/ 103720 h 2571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57175">
                <a:moveTo>
                  <a:pt x="225348" y="0"/>
                </a:moveTo>
                <a:lnTo>
                  <a:pt x="213740" y="3779"/>
                </a:lnTo>
                <a:lnTo>
                  <a:pt x="0" y="128485"/>
                </a:lnTo>
                <a:lnTo>
                  <a:pt x="213740" y="253203"/>
                </a:lnTo>
                <a:lnTo>
                  <a:pt x="216424" y="254573"/>
                </a:lnTo>
                <a:lnTo>
                  <a:pt x="226691" y="256800"/>
                </a:lnTo>
                <a:lnTo>
                  <a:pt x="237232" y="254484"/>
                </a:lnTo>
                <a:lnTo>
                  <a:pt x="247253" y="247263"/>
                </a:lnTo>
                <a:lnTo>
                  <a:pt x="255960" y="234777"/>
                </a:lnTo>
                <a:lnTo>
                  <a:pt x="256139" y="222917"/>
                </a:lnTo>
                <a:lnTo>
                  <a:pt x="251538" y="212079"/>
                </a:lnTo>
                <a:lnTo>
                  <a:pt x="242578" y="203804"/>
                </a:lnTo>
                <a:lnTo>
                  <a:pt x="162502" y="157060"/>
                </a:lnTo>
                <a:lnTo>
                  <a:pt x="56650" y="157060"/>
                </a:lnTo>
                <a:lnTo>
                  <a:pt x="56650" y="99910"/>
                </a:lnTo>
                <a:lnTo>
                  <a:pt x="162094" y="99910"/>
                </a:lnTo>
                <a:lnTo>
                  <a:pt x="245944" y="50853"/>
                </a:lnTo>
                <a:lnTo>
                  <a:pt x="252470" y="42956"/>
                </a:lnTo>
                <a:lnTo>
                  <a:pt x="255298" y="32748"/>
                </a:lnTo>
                <a:lnTo>
                  <a:pt x="253789" y="20708"/>
                </a:lnTo>
                <a:lnTo>
                  <a:pt x="247301" y="7312"/>
                </a:lnTo>
                <a:lnTo>
                  <a:pt x="237070" y="1326"/>
                </a:lnTo>
                <a:lnTo>
                  <a:pt x="225348" y="0"/>
                </a:lnTo>
                <a:close/>
              </a:path>
              <a:path w="1503679" h="257175">
                <a:moveTo>
                  <a:pt x="162094" y="99910"/>
                </a:moveTo>
                <a:lnTo>
                  <a:pt x="56650" y="99910"/>
                </a:lnTo>
                <a:lnTo>
                  <a:pt x="56650" y="157060"/>
                </a:lnTo>
                <a:lnTo>
                  <a:pt x="162502" y="157060"/>
                </a:lnTo>
                <a:lnTo>
                  <a:pt x="155772" y="153131"/>
                </a:lnTo>
                <a:lnTo>
                  <a:pt x="71128" y="153131"/>
                </a:lnTo>
                <a:lnTo>
                  <a:pt x="71128" y="103720"/>
                </a:lnTo>
                <a:lnTo>
                  <a:pt x="155582" y="103720"/>
                </a:lnTo>
                <a:lnTo>
                  <a:pt x="162094" y="99910"/>
                </a:lnTo>
                <a:close/>
              </a:path>
              <a:path w="1503679" h="257175">
                <a:moveTo>
                  <a:pt x="1503688" y="99910"/>
                </a:moveTo>
                <a:lnTo>
                  <a:pt x="162094" y="99910"/>
                </a:lnTo>
                <a:lnTo>
                  <a:pt x="113402" y="128398"/>
                </a:lnTo>
                <a:lnTo>
                  <a:pt x="162502" y="157060"/>
                </a:lnTo>
                <a:lnTo>
                  <a:pt x="1503688" y="157060"/>
                </a:lnTo>
                <a:lnTo>
                  <a:pt x="1503688" y="99910"/>
                </a:lnTo>
                <a:close/>
              </a:path>
              <a:path w="1503679" h="257175">
                <a:moveTo>
                  <a:pt x="71128" y="103720"/>
                </a:moveTo>
                <a:lnTo>
                  <a:pt x="71128" y="153131"/>
                </a:lnTo>
                <a:lnTo>
                  <a:pt x="113402" y="128398"/>
                </a:lnTo>
                <a:lnTo>
                  <a:pt x="71128" y="103720"/>
                </a:lnTo>
                <a:close/>
              </a:path>
              <a:path w="1503679" h="257175">
                <a:moveTo>
                  <a:pt x="113402" y="128398"/>
                </a:moveTo>
                <a:lnTo>
                  <a:pt x="71128" y="153131"/>
                </a:lnTo>
                <a:lnTo>
                  <a:pt x="155772" y="153131"/>
                </a:lnTo>
                <a:lnTo>
                  <a:pt x="113402" y="128398"/>
                </a:lnTo>
                <a:close/>
              </a:path>
              <a:path w="1503679" h="257175">
                <a:moveTo>
                  <a:pt x="155582" y="103720"/>
                </a:moveTo>
                <a:lnTo>
                  <a:pt x="71128" y="103720"/>
                </a:lnTo>
                <a:lnTo>
                  <a:pt x="113402" y="128398"/>
                </a:lnTo>
                <a:lnTo>
                  <a:pt x="155582" y="103720"/>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0805" name="object 5"/>
          <p:cNvSpPr>
            <a:spLocks noChangeArrowheads="1"/>
          </p:cNvSpPr>
          <p:nvPr/>
        </p:nvSpPr>
        <p:spPr bwMode="auto">
          <a:xfrm>
            <a:off x="2773363" y="2146301"/>
            <a:ext cx="622300" cy="3482975"/>
          </a:xfrm>
          <a:prstGeom prst="rect">
            <a:avLst/>
          </a:prstGeom>
          <a:blipFill dpi="0" rotWithShape="1">
            <a:blip r:embed="rId4"/>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06" name="object 6"/>
          <p:cNvSpPr>
            <a:spLocks noChangeArrowheads="1"/>
          </p:cNvSpPr>
          <p:nvPr/>
        </p:nvSpPr>
        <p:spPr bwMode="auto">
          <a:xfrm>
            <a:off x="2851151" y="4811714"/>
            <a:ext cx="403225" cy="915987"/>
          </a:xfrm>
          <a:prstGeom prst="rect">
            <a:avLst/>
          </a:prstGeom>
          <a:blipFill dpi="0" rotWithShape="1">
            <a:blip r:embed="rId5"/>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07" name="object 7"/>
          <p:cNvSpPr>
            <a:spLocks noChangeArrowheads="1"/>
          </p:cNvSpPr>
          <p:nvPr/>
        </p:nvSpPr>
        <p:spPr bwMode="auto">
          <a:xfrm>
            <a:off x="2819401" y="2171700"/>
            <a:ext cx="530225" cy="3392488"/>
          </a:xfrm>
          <a:prstGeom prst="rect">
            <a:avLst/>
          </a:prstGeom>
          <a:blipFill dpi="0" rotWithShape="1">
            <a:blip r:embed="rId6"/>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08" name="object 8"/>
          <p:cNvSpPr txBox="1">
            <a:spLocks noChangeArrowheads="1"/>
          </p:cNvSpPr>
          <p:nvPr/>
        </p:nvSpPr>
        <p:spPr bwMode="auto">
          <a:xfrm>
            <a:off x="3563938" y="3454401"/>
            <a:ext cx="660400" cy="904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127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ct val="140000"/>
              </a:lnSpc>
            </a:pPr>
            <a:r>
              <a:rPr lang="en-US" altLang="en-US" sz="2100">
                <a:solidFill>
                  <a:srgbClr val="181817"/>
                </a:solidFill>
                <a:latin typeface="Arial" panose="020B0604020202020204" pitchFamily="34" charset="0"/>
              </a:rPr>
              <a:t>Write</a:t>
            </a:r>
            <a:r>
              <a:rPr lang="en-US" altLang="en-US" sz="2100">
                <a:solidFill>
                  <a:srgbClr val="181817"/>
                </a:solidFill>
                <a:latin typeface="Times New Roman" panose="02020603050405020304" pitchFamily="18" charset="0"/>
                <a:cs typeface="Times New Roman" panose="02020603050405020304" pitchFamily="18" charset="0"/>
              </a:rPr>
              <a:t> </a:t>
            </a:r>
            <a:r>
              <a:rPr lang="en-US" altLang="en-US" sz="2100">
                <a:solidFill>
                  <a:srgbClr val="181817"/>
                </a:solidFill>
                <a:latin typeface="Arial" panose="020B0604020202020204" pitchFamily="34" charset="0"/>
              </a:rPr>
              <a:t>Read</a:t>
            </a:r>
            <a:endParaRPr lang="en-US" altLang="en-US" sz="2100">
              <a:latin typeface="Arial" panose="020B0604020202020204" pitchFamily="34" charset="0"/>
            </a:endParaRPr>
          </a:p>
        </p:txBody>
      </p:sp>
      <p:sp>
        <p:nvSpPr>
          <p:cNvPr id="9" name="object 9">
            <a:extLst>
              <a:ext uri="{FF2B5EF4-FFF2-40B4-BE49-F238E27FC236}"/>
            </a:extLst>
          </p:cNvPr>
          <p:cNvSpPr txBox="1"/>
          <p:nvPr/>
        </p:nvSpPr>
        <p:spPr>
          <a:xfrm>
            <a:off x="3563938" y="5205414"/>
            <a:ext cx="660400" cy="323165"/>
          </a:xfrm>
          <a:prstGeom prst="rect">
            <a:avLst/>
          </a:prstGeom>
        </p:spPr>
        <p:txBody>
          <a:bodyPr lIns="0" tIns="0" rIns="0" bIns="0">
            <a:spAutoFit/>
          </a:bodyPr>
          <a:lstStyle/>
          <a:p>
            <a:pPr marL="12700">
              <a:defRPr/>
            </a:pPr>
            <a:r>
              <a:rPr sz="2100" spc="-5" dirty="0">
                <a:solidFill>
                  <a:srgbClr val="181817"/>
                </a:solidFill>
                <a:latin typeface="Arial"/>
                <a:cs typeface="Arial"/>
              </a:rPr>
              <a:t>Read</a:t>
            </a:r>
            <a:endParaRPr sz="2100">
              <a:latin typeface="Arial"/>
              <a:cs typeface="Arial"/>
            </a:endParaRPr>
          </a:p>
        </p:txBody>
      </p:sp>
      <p:sp>
        <p:nvSpPr>
          <p:cNvPr id="10" name="object 10">
            <a:extLst>
              <a:ext uri="{FF2B5EF4-FFF2-40B4-BE49-F238E27FC236}"/>
            </a:extLst>
          </p:cNvPr>
          <p:cNvSpPr txBox="1"/>
          <p:nvPr/>
        </p:nvSpPr>
        <p:spPr>
          <a:xfrm>
            <a:off x="2819400" y="2170947"/>
            <a:ext cx="261610" cy="3393440"/>
          </a:xfrm>
          <a:prstGeom prst="rect">
            <a:avLst/>
          </a:prstGeom>
          <a:ln w="12700">
            <a:solidFill>
              <a:srgbClr val="000000"/>
            </a:solidFill>
          </a:ln>
        </p:spPr>
        <p:txBody>
          <a:bodyPr vert="vert270" lIns="0" tIns="0" rIns="0" bIns="0">
            <a:spAutoFit/>
          </a:bodyPr>
          <a:lstStyle/>
          <a:p>
            <a:pPr marL="19050">
              <a:defRPr/>
            </a:pPr>
            <a:r>
              <a:rPr sz="1700" spc="-5" dirty="0">
                <a:latin typeface="Arial"/>
                <a:cs typeface="Arial"/>
              </a:rPr>
              <a:t>Driver</a:t>
            </a:r>
            <a:endParaRPr sz="1700">
              <a:latin typeface="Arial"/>
              <a:cs typeface="Arial"/>
            </a:endParaRPr>
          </a:p>
        </p:txBody>
      </p:sp>
      <p:sp>
        <p:nvSpPr>
          <p:cNvPr id="460811" name="object 11"/>
          <p:cNvSpPr>
            <a:spLocks/>
          </p:cNvSpPr>
          <p:nvPr/>
        </p:nvSpPr>
        <p:spPr bwMode="auto">
          <a:xfrm>
            <a:off x="6891338" y="3944938"/>
            <a:ext cx="538162" cy="1319212"/>
          </a:xfrm>
          <a:custGeom>
            <a:avLst/>
            <a:gdLst>
              <a:gd name="T0" fmla="*/ 9754 w 538479"/>
              <a:gd name="T1" fmla="*/ 1215328 h 1318260"/>
              <a:gd name="T2" fmla="*/ 246110 w 538479"/>
              <a:gd name="T3" fmla="*/ 1322879 h 1318260"/>
              <a:gd name="T4" fmla="*/ 273608 w 538479"/>
              <a:gd name="T5" fmla="*/ 1298494 h 1318260"/>
              <a:gd name="T6" fmla="*/ 257436 w 538479"/>
              <a:gd name="T7" fmla="*/ 1268478 h 1318260"/>
              <a:gd name="T8" fmla="*/ 61023 w 538479"/>
              <a:gd name="T9" fmla="*/ 1181928 h 1318260"/>
              <a:gd name="T10" fmla="*/ 198815 w 538479"/>
              <a:gd name="T11" fmla="*/ 1127512 h 1318260"/>
              <a:gd name="T12" fmla="*/ 252056 w 538479"/>
              <a:gd name="T13" fmla="*/ 1084456 h 1318260"/>
              <a:gd name="T14" fmla="*/ 221883 w 538479"/>
              <a:gd name="T15" fmla="*/ 1066347 h 1318260"/>
              <a:gd name="T16" fmla="*/ 178423 w 538479"/>
              <a:gd name="T17" fmla="*/ 1139617 h 1318260"/>
              <a:gd name="T18" fmla="*/ 61023 w 538479"/>
              <a:gd name="T19" fmla="*/ 1181928 h 1318260"/>
              <a:gd name="T20" fmla="*/ 94238 w 538479"/>
              <a:gd name="T21" fmla="*/ 1233550 h 1318260"/>
              <a:gd name="T22" fmla="*/ 151073 w 538479"/>
              <a:gd name="T23" fmla="*/ 1184223 h 1318260"/>
              <a:gd name="T24" fmla="*/ 254616 w 538479"/>
              <a:gd name="T25" fmla="*/ 1096370 h 1318260"/>
              <a:gd name="T26" fmla="*/ 135876 w 538479"/>
              <a:gd name="T27" fmla="*/ 1221446 h 1318260"/>
              <a:gd name="T28" fmla="*/ 71174 w 538479"/>
              <a:gd name="T29" fmla="*/ 1238402 h 1318260"/>
              <a:gd name="T30" fmla="*/ 78134 w 538479"/>
              <a:gd name="T31" fmla="*/ 1184223 h 1318260"/>
              <a:gd name="T32" fmla="*/ 78134 w 538479"/>
              <a:gd name="T33" fmla="*/ 1184223 h 1318260"/>
              <a:gd name="T34" fmla="*/ 94238 w 538479"/>
              <a:gd name="T35" fmla="*/ 1233550 h 1318260"/>
              <a:gd name="T36" fmla="*/ 147680 w 538479"/>
              <a:gd name="T37" fmla="*/ 1216904 h 1318260"/>
              <a:gd name="T38" fmla="*/ 0 w 538479"/>
              <a:gd name="T39" fmla="*/ 57236 h 1318260"/>
              <a:gd name="T40" fmla="*/ 88893 w 538479"/>
              <a:gd name="T41" fmla="*/ 69723 h 1318260"/>
              <a:gd name="T42" fmla="*/ 215529 w 538479"/>
              <a:gd name="T43" fmla="*/ 130522 h 1318260"/>
              <a:gd name="T44" fmla="*/ 328336 w 538479"/>
              <a:gd name="T45" fmla="*/ 233131 h 1318260"/>
              <a:gd name="T46" fmla="*/ 416227 w 538479"/>
              <a:gd name="T47" fmla="*/ 366199 h 1318260"/>
              <a:gd name="T48" fmla="*/ 468892 w 538479"/>
              <a:gd name="T49" fmla="*/ 517739 h 1318260"/>
              <a:gd name="T50" fmla="*/ 478769 w 538479"/>
              <a:gd name="T51" fmla="*/ 649026 h 1318260"/>
              <a:gd name="T52" fmla="*/ 447741 w 538479"/>
              <a:gd name="T53" fmla="*/ 804786 h 1318260"/>
              <a:gd name="T54" fmla="*/ 377205 w 538479"/>
              <a:gd name="T55" fmla="*/ 948295 h 1318260"/>
              <a:gd name="T56" fmla="*/ 277070 w 538479"/>
              <a:gd name="T57" fmla="*/ 1067597 h 1318260"/>
              <a:gd name="T58" fmla="*/ 252677 w 538479"/>
              <a:gd name="T59" fmla="*/ 1106812 h 1318260"/>
              <a:gd name="T60" fmla="*/ 147680 w 538479"/>
              <a:gd name="T61" fmla="*/ 1216904 h 1318260"/>
              <a:gd name="T62" fmla="*/ 274515 w 538479"/>
              <a:gd name="T63" fmla="*/ 1144588 h 1318260"/>
              <a:gd name="T64" fmla="*/ 392279 w 538479"/>
              <a:gd name="T65" fmla="*/ 1025800 h 1318260"/>
              <a:gd name="T66" fmla="*/ 480806 w 538479"/>
              <a:gd name="T67" fmla="*/ 876673 h 1318260"/>
              <a:gd name="T68" fmla="*/ 529916 w 538479"/>
              <a:gd name="T69" fmla="*/ 708809 h 1318260"/>
              <a:gd name="T70" fmla="*/ 535629 w 538479"/>
              <a:gd name="T71" fmla="*/ 591920 h 1318260"/>
              <a:gd name="T72" fmla="*/ 500924 w 538479"/>
              <a:gd name="T73" fmla="*/ 420364 h 1318260"/>
              <a:gd name="T74" fmla="*/ 422791 w 538479"/>
              <a:gd name="T75" fmla="*/ 263839 h 1318260"/>
              <a:gd name="T76" fmla="*/ 311500 w 538479"/>
              <a:gd name="T77" fmla="*/ 133831 h 1318260"/>
              <a:gd name="T78" fmla="*/ 176263 w 538479"/>
              <a:gd name="T79" fmla="*/ 41810 h 1318260"/>
              <a:gd name="T80" fmla="*/ 25711 w 538479"/>
              <a:gd name="T81" fmla="*/ 766 h 1318260"/>
              <a:gd name="T82" fmla="*/ 78134 w 538479"/>
              <a:gd name="T83" fmla="*/ 1184223 h 131826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538479" h="1318260">
                <a:moveTo>
                  <a:pt x="222538" y="1062505"/>
                </a:moveTo>
                <a:lnTo>
                  <a:pt x="211317" y="1067312"/>
                </a:lnTo>
                <a:lnTo>
                  <a:pt x="9784" y="1210949"/>
                </a:lnTo>
                <a:lnTo>
                  <a:pt x="234055" y="1315592"/>
                </a:lnTo>
                <a:lnTo>
                  <a:pt x="236298" y="1316539"/>
                </a:lnTo>
                <a:lnTo>
                  <a:pt x="246835" y="1318112"/>
                </a:lnTo>
                <a:lnTo>
                  <a:pt x="257268" y="1315014"/>
                </a:lnTo>
                <a:lnTo>
                  <a:pt x="266745" y="1306998"/>
                </a:lnTo>
                <a:lnTo>
                  <a:pt x="274414" y="1293816"/>
                </a:lnTo>
                <a:lnTo>
                  <a:pt x="273584" y="1281857"/>
                </a:lnTo>
                <a:lnTo>
                  <a:pt x="267998" y="1271359"/>
                </a:lnTo>
                <a:lnTo>
                  <a:pt x="258196" y="1263908"/>
                </a:lnTo>
                <a:lnTo>
                  <a:pt x="194001" y="1233940"/>
                </a:lnTo>
                <a:lnTo>
                  <a:pt x="71384" y="1233940"/>
                </a:lnTo>
                <a:lnTo>
                  <a:pt x="61203" y="1177670"/>
                </a:lnTo>
                <a:lnTo>
                  <a:pt x="115823" y="1163705"/>
                </a:lnTo>
                <a:lnTo>
                  <a:pt x="157977" y="1146310"/>
                </a:lnTo>
                <a:lnTo>
                  <a:pt x="199400" y="1123450"/>
                </a:lnTo>
                <a:lnTo>
                  <a:pt x="239511" y="1095887"/>
                </a:lnTo>
                <a:lnTo>
                  <a:pt x="253676" y="1084603"/>
                </a:lnTo>
                <a:lnTo>
                  <a:pt x="252800" y="1080549"/>
                </a:lnTo>
                <a:lnTo>
                  <a:pt x="245114" y="1067730"/>
                </a:lnTo>
                <a:lnTo>
                  <a:pt x="234348" y="1062724"/>
                </a:lnTo>
                <a:lnTo>
                  <a:pt x="222538" y="1062505"/>
                </a:lnTo>
                <a:close/>
              </a:path>
              <a:path w="538479" h="1318260">
                <a:moveTo>
                  <a:pt x="253676" y="1084603"/>
                </a:moveTo>
                <a:lnTo>
                  <a:pt x="219699" y="1110115"/>
                </a:lnTo>
                <a:lnTo>
                  <a:pt x="178948" y="1135511"/>
                </a:lnTo>
                <a:lnTo>
                  <a:pt x="137038" y="1155704"/>
                </a:lnTo>
                <a:lnTo>
                  <a:pt x="94487" y="1170313"/>
                </a:lnTo>
                <a:lnTo>
                  <a:pt x="61203" y="1177670"/>
                </a:lnTo>
                <a:lnTo>
                  <a:pt x="71384" y="1233940"/>
                </a:lnTo>
                <a:lnTo>
                  <a:pt x="86746" y="1231010"/>
                </a:lnTo>
                <a:lnTo>
                  <a:pt x="94518" y="1229105"/>
                </a:lnTo>
                <a:lnTo>
                  <a:pt x="82814" y="1229105"/>
                </a:lnTo>
                <a:lnTo>
                  <a:pt x="78364" y="1179956"/>
                </a:lnTo>
                <a:lnTo>
                  <a:pt x="151518" y="1179956"/>
                </a:lnTo>
                <a:lnTo>
                  <a:pt x="247575" y="1111240"/>
                </a:lnTo>
                <a:lnTo>
                  <a:pt x="253422" y="1102824"/>
                </a:lnTo>
                <a:lnTo>
                  <a:pt x="255366" y="1092420"/>
                </a:lnTo>
                <a:lnTo>
                  <a:pt x="253676" y="1084603"/>
                </a:lnTo>
                <a:close/>
              </a:path>
              <a:path w="538479" h="1318260">
                <a:moveTo>
                  <a:pt x="148115" y="1212519"/>
                </a:moveTo>
                <a:lnTo>
                  <a:pt x="136276" y="1217045"/>
                </a:lnTo>
                <a:lnTo>
                  <a:pt x="111617" y="1224914"/>
                </a:lnTo>
                <a:lnTo>
                  <a:pt x="86746" y="1231010"/>
                </a:lnTo>
                <a:lnTo>
                  <a:pt x="71384" y="1233940"/>
                </a:lnTo>
                <a:lnTo>
                  <a:pt x="194001" y="1233940"/>
                </a:lnTo>
                <a:lnTo>
                  <a:pt x="148115" y="1212519"/>
                </a:lnTo>
                <a:close/>
              </a:path>
              <a:path w="538479" h="1318260">
                <a:moveTo>
                  <a:pt x="78364" y="1179956"/>
                </a:moveTo>
                <a:lnTo>
                  <a:pt x="82814" y="1229105"/>
                </a:lnTo>
                <a:lnTo>
                  <a:pt x="122631" y="1200622"/>
                </a:lnTo>
                <a:lnTo>
                  <a:pt x="78364" y="1179956"/>
                </a:lnTo>
                <a:close/>
              </a:path>
              <a:path w="538479" h="1318260">
                <a:moveTo>
                  <a:pt x="122631" y="1200622"/>
                </a:moveTo>
                <a:lnTo>
                  <a:pt x="82814" y="1229105"/>
                </a:lnTo>
                <a:lnTo>
                  <a:pt x="94518" y="1229105"/>
                </a:lnTo>
                <a:lnTo>
                  <a:pt x="111617" y="1224914"/>
                </a:lnTo>
                <a:lnTo>
                  <a:pt x="136276" y="1217045"/>
                </a:lnTo>
                <a:lnTo>
                  <a:pt x="148115" y="1212519"/>
                </a:lnTo>
                <a:lnTo>
                  <a:pt x="122631" y="1200622"/>
                </a:lnTo>
                <a:close/>
              </a:path>
              <a:path w="538479" h="1318260">
                <a:moveTo>
                  <a:pt x="2042" y="0"/>
                </a:moveTo>
                <a:lnTo>
                  <a:pt x="0" y="57031"/>
                </a:lnTo>
                <a:lnTo>
                  <a:pt x="23743" y="57911"/>
                </a:lnTo>
                <a:lnTo>
                  <a:pt x="45598" y="60329"/>
                </a:lnTo>
                <a:lnTo>
                  <a:pt x="89153" y="69473"/>
                </a:lnTo>
                <a:lnTo>
                  <a:pt x="132191" y="84463"/>
                </a:lnTo>
                <a:lnTo>
                  <a:pt x="174741" y="104774"/>
                </a:lnTo>
                <a:lnTo>
                  <a:pt x="216164" y="130052"/>
                </a:lnTo>
                <a:lnTo>
                  <a:pt x="255910" y="160019"/>
                </a:lnTo>
                <a:lnTo>
                  <a:pt x="293735" y="194309"/>
                </a:lnTo>
                <a:lnTo>
                  <a:pt x="329305" y="232291"/>
                </a:lnTo>
                <a:lnTo>
                  <a:pt x="361949" y="273689"/>
                </a:lnTo>
                <a:lnTo>
                  <a:pt x="391546" y="318016"/>
                </a:lnTo>
                <a:lnTo>
                  <a:pt x="417454" y="364879"/>
                </a:lnTo>
                <a:lnTo>
                  <a:pt x="439552" y="413765"/>
                </a:lnTo>
                <a:lnTo>
                  <a:pt x="457199" y="464320"/>
                </a:lnTo>
                <a:lnTo>
                  <a:pt x="470275" y="515873"/>
                </a:lnTo>
                <a:lnTo>
                  <a:pt x="478292" y="568070"/>
                </a:lnTo>
                <a:lnTo>
                  <a:pt x="480943" y="620530"/>
                </a:lnTo>
                <a:lnTo>
                  <a:pt x="480181" y="646688"/>
                </a:lnTo>
                <a:lnTo>
                  <a:pt x="474847" y="699016"/>
                </a:lnTo>
                <a:lnTo>
                  <a:pt x="464301" y="750950"/>
                </a:lnTo>
                <a:lnTo>
                  <a:pt x="449061" y="801886"/>
                </a:lnTo>
                <a:lnTo>
                  <a:pt x="429371" y="851534"/>
                </a:lnTo>
                <a:lnTo>
                  <a:pt x="405749" y="899291"/>
                </a:lnTo>
                <a:lnTo>
                  <a:pt x="378317" y="944879"/>
                </a:lnTo>
                <a:lnTo>
                  <a:pt x="347715" y="987814"/>
                </a:lnTo>
                <a:lnTo>
                  <a:pt x="314065" y="1027688"/>
                </a:lnTo>
                <a:lnTo>
                  <a:pt x="277886" y="1063751"/>
                </a:lnTo>
                <a:lnTo>
                  <a:pt x="253676" y="1084603"/>
                </a:lnTo>
                <a:lnTo>
                  <a:pt x="255366" y="1092420"/>
                </a:lnTo>
                <a:lnTo>
                  <a:pt x="253422" y="1102824"/>
                </a:lnTo>
                <a:lnTo>
                  <a:pt x="247575" y="1111240"/>
                </a:lnTo>
                <a:lnTo>
                  <a:pt x="122631" y="1200622"/>
                </a:lnTo>
                <a:lnTo>
                  <a:pt x="148115" y="1212519"/>
                </a:lnTo>
                <a:lnTo>
                  <a:pt x="184403" y="1196983"/>
                </a:lnTo>
                <a:lnTo>
                  <a:pt x="230764" y="1171193"/>
                </a:lnTo>
                <a:lnTo>
                  <a:pt x="275325" y="1140464"/>
                </a:lnTo>
                <a:lnTo>
                  <a:pt x="317357" y="1105031"/>
                </a:lnTo>
                <a:lnTo>
                  <a:pt x="356981" y="1065407"/>
                </a:lnTo>
                <a:lnTo>
                  <a:pt x="393435" y="1022104"/>
                </a:lnTo>
                <a:lnTo>
                  <a:pt x="426719" y="975359"/>
                </a:lnTo>
                <a:lnTo>
                  <a:pt x="456437" y="925711"/>
                </a:lnTo>
                <a:lnTo>
                  <a:pt x="482224" y="873514"/>
                </a:lnTo>
                <a:lnTo>
                  <a:pt x="503438" y="819412"/>
                </a:lnTo>
                <a:lnTo>
                  <a:pt x="520049" y="763405"/>
                </a:lnTo>
                <a:lnTo>
                  <a:pt x="531479" y="706255"/>
                </a:lnTo>
                <a:lnTo>
                  <a:pt x="537331" y="648212"/>
                </a:lnTo>
                <a:lnTo>
                  <a:pt x="538093" y="619006"/>
                </a:lnTo>
                <a:lnTo>
                  <a:pt x="537209" y="589787"/>
                </a:lnTo>
                <a:lnTo>
                  <a:pt x="531113" y="531757"/>
                </a:lnTo>
                <a:lnTo>
                  <a:pt x="519287" y="474725"/>
                </a:lnTo>
                <a:lnTo>
                  <a:pt x="502401" y="418850"/>
                </a:lnTo>
                <a:lnTo>
                  <a:pt x="480578" y="364498"/>
                </a:lnTo>
                <a:lnTo>
                  <a:pt x="454395" y="312419"/>
                </a:lnTo>
                <a:lnTo>
                  <a:pt x="424037" y="262889"/>
                </a:lnTo>
                <a:lnTo>
                  <a:pt x="390143" y="216289"/>
                </a:lnTo>
                <a:lnTo>
                  <a:pt x="352805" y="172973"/>
                </a:lnTo>
                <a:lnTo>
                  <a:pt x="312419" y="133349"/>
                </a:lnTo>
                <a:lnTo>
                  <a:pt x="269504" y="98048"/>
                </a:lnTo>
                <a:lnTo>
                  <a:pt x="224149" y="67318"/>
                </a:lnTo>
                <a:lnTo>
                  <a:pt x="176783" y="41660"/>
                </a:lnTo>
                <a:lnTo>
                  <a:pt x="127619" y="21716"/>
                </a:lnTo>
                <a:lnTo>
                  <a:pt x="77083" y="7882"/>
                </a:lnTo>
                <a:lnTo>
                  <a:pt x="25786" y="761"/>
                </a:lnTo>
                <a:lnTo>
                  <a:pt x="2042" y="0"/>
                </a:lnTo>
                <a:close/>
              </a:path>
              <a:path w="538479" h="1318260">
                <a:moveTo>
                  <a:pt x="151518" y="1179956"/>
                </a:moveTo>
                <a:lnTo>
                  <a:pt x="78364" y="1179956"/>
                </a:lnTo>
                <a:lnTo>
                  <a:pt x="122631" y="1200622"/>
                </a:lnTo>
                <a:lnTo>
                  <a:pt x="151518" y="1179956"/>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0812" name="object 12"/>
          <p:cNvSpPr>
            <a:spLocks noChangeArrowheads="1"/>
          </p:cNvSpPr>
          <p:nvPr/>
        </p:nvSpPr>
        <p:spPr bwMode="auto">
          <a:xfrm>
            <a:off x="1846264" y="238126"/>
            <a:ext cx="2484437" cy="593725"/>
          </a:xfrm>
          <a:prstGeom prst="rect">
            <a:avLst/>
          </a:prstGeom>
          <a:blipFill dpi="0" rotWithShape="1">
            <a:blip r:embed="rId7"/>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13" name="object 13"/>
          <p:cNvSpPr>
            <a:spLocks noChangeArrowheads="1"/>
          </p:cNvSpPr>
          <p:nvPr/>
        </p:nvSpPr>
        <p:spPr bwMode="auto">
          <a:xfrm>
            <a:off x="2090738" y="415925"/>
            <a:ext cx="1974850" cy="368300"/>
          </a:xfrm>
          <a:prstGeom prst="rect">
            <a:avLst/>
          </a:prstGeom>
          <a:blipFill dpi="0" rotWithShape="1">
            <a:blip r:embed="rId8"/>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14" name="object 14"/>
          <p:cNvSpPr>
            <a:spLocks noChangeArrowheads="1"/>
          </p:cNvSpPr>
          <p:nvPr/>
        </p:nvSpPr>
        <p:spPr bwMode="auto">
          <a:xfrm>
            <a:off x="5022850" y="2263776"/>
            <a:ext cx="1949450" cy="1012825"/>
          </a:xfrm>
          <a:prstGeom prst="rect">
            <a:avLst/>
          </a:prstGeom>
          <a:blipFill dpi="0" rotWithShape="1">
            <a:blip r:embed="rId9"/>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15" name="object 15"/>
          <p:cNvSpPr>
            <a:spLocks noChangeArrowheads="1"/>
          </p:cNvSpPr>
          <p:nvPr/>
        </p:nvSpPr>
        <p:spPr bwMode="auto">
          <a:xfrm>
            <a:off x="5838826" y="2841626"/>
            <a:ext cx="85725" cy="85725"/>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16" name="object 16"/>
          <p:cNvSpPr>
            <a:spLocks/>
          </p:cNvSpPr>
          <p:nvPr/>
        </p:nvSpPr>
        <p:spPr bwMode="auto">
          <a:xfrm>
            <a:off x="5065713" y="2514601"/>
            <a:ext cx="1631950" cy="696913"/>
          </a:xfrm>
          <a:custGeom>
            <a:avLst/>
            <a:gdLst>
              <a:gd name="T0" fmla="*/ 0 w 1631950"/>
              <a:gd name="T1" fmla="*/ 697575 h 696594"/>
              <a:gd name="T2" fmla="*/ 1631954 w 1631950"/>
              <a:gd name="T3" fmla="*/ 697575 h 696594"/>
              <a:gd name="T4" fmla="*/ 1631954 w 1631950"/>
              <a:gd name="T5" fmla="*/ 0 h 696594"/>
              <a:gd name="T6" fmla="*/ 0 w 1631950"/>
              <a:gd name="T7" fmla="*/ 0 h 696594"/>
              <a:gd name="T8" fmla="*/ 0 w 1631950"/>
              <a:gd name="T9" fmla="*/ 697575 h 69659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31950" h="696594">
                <a:moveTo>
                  <a:pt x="0" y="695980"/>
                </a:moveTo>
                <a:lnTo>
                  <a:pt x="1631954" y="695980"/>
                </a:lnTo>
                <a:lnTo>
                  <a:pt x="1631954" y="0"/>
                </a:lnTo>
                <a:lnTo>
                  <a:pt x="0" y="0"/>
                </a:lnTo>
                <a:lnTo>
                  <a:pt x="0" y="695980"/>
                </a:lnTo>
                <a:close/>
              </a:path>
            </a:pathLst>
          </a:custGeom>
          <a:solidFill>
            <a:srgbClr val="D23803"/>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0817" name="object 17"/>
          <p:cNvSpPr>
            <a:spLocks/>
          </p:cNvSpPr>
          <p:nvPr/>
        </p:nvSpPr>
        <p:spPr bwMode="auto">
          <a:xfrm>
            <a:off x="6697664" y="2282825"/>
            <a:ext cx="231775" cy="928688"/>
          </a:xfrm>
          <a:custGeom>
            <a:avLst/>
            <a:gdLst>
              <a:gd name="T0" fmla="*/ 228861 w 232410"/>
              <a:gd name="T1" fmla="*/ 0 h 928369"/>
              <a:gd name="T2" fmla="*/ 0 w 232410"/>
              <a:gd name="T3" fmla="*/ 232444 h 928369"/>
              <a:gd name="T4" fmla="*/ 0 w 232410"/>
              <a:gd name="T5" fmla="*/ 929589 h 928369"/>
              <a:gd name="T6" fmla="*/ 228861 w 232410"/>
              <a:gd name="T7" fmla="*/ 697175 h 928369"/>
              <a:gd name="T8" fmla="*/ 228861 w 232410"/>
              <a:gd name="T9" fmla="*/ 0 h 9283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69">
                <a:moveTo>
                  <a:pt x="232013" y="0"/>
                </a:moveTo>
                <a:lnTo>
                  <a:pt x="0" y="232044"/>
                </a:lnTo>
                <a:lnTo>
                  <a:pt x="0" y="927994"/>
                </a:lnTo>
                <a:lnTo>
                  <a:pt x="232013" y="695980"/>
                </a:lnTo>
                <a:lnTo>
                  <a:pt x="232013" y="0"/>
                </a:lnTo>
                <a:close/>
              </a:path>
            </a:pathLst>
          </a:custGeom>
          <a:solidFill>
            <a:srgbClr val="A82C01"/>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0818" name="object 18"/>
          <p:cNvSpPr>
            <a:spLocks/>
          </p:cNvSpPr>
          <p:nvPr/>
        </p:nvSpPr>
        <p:spPr bwMode="auto">
          <a:xfrm>
            <a:off x="5065714" y="2282826"/>
            <a:ext cx="1863725" cy="231775"/>
          </a:xfrm>
          <a:custGeom>
            <a:avLst/>
            <a:gdLst>
              <a:gd name="T0" fmla="*/ 1860801 w 1864360"/>
              <a:gd name="T1" fmla="*/ 0 h 232410"/>
              <a:gd name="T2" fmla="*/ 231496 w 1864360"/>
              <a:gd name="T3" fmla="*/ 0 h 232410"/>
              <a:gd name="T4" fmla="*/ 0 w 1864360"/>
              <a:gd name="T5" fmla="*/ 228891 h 232410"/>
              <a:gd name="T6" fmla="*/ 1629183 w 1864360"/>
              <a:gd name="T7" fmla="*/ 228891 h 232410"/>
              <a:gd name="T8" fmla="*/ 1860801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3973" y="0"/>
                </a:moveTo>
                <a:lnTo>
                  <a:pt x="231891" y="0"/>
                </a:lnTo>
                <a:lnTo>
                  <a:pt x="0" y="232044"/>
                </a:lnTo>
                <a:lnTo>
                  <a:pt x="1631960" y="232044"/>
                </a:lnTo>
                <a:lnTo>
                  <a:pt x="1863973" y="0"/>
                </a:lnTo>
                <a:close/>
              </a:path>
            </a:pathLst>
          </a:custGeom>
          <a:solidFill>
            <a:srgbClr val="DB5F34"/>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19" name="object 19">
            <a:extLst>
              <a:ext uri="{FF2B5EF4-FFF2-40B4-BE49-F238E27FC236}"/>
            </a:extLst>
          </p:cNvPr>
          <p:cNvSpPr txBox="1"/>
          <p:nvPr/>
        </p:nvSpPr>
        <p:spPr>
          <a:xfrm>
            <a:off x="5078414" y="2571750"/>
            <a:ext cx="1076325" cy="369332"/>
          </a:xfrm>
          <a:prstGeom prst="rect">
            <a:avLst/>
          </a:prstGeom>
        </p:spPr>
        <p:txBody>
          <a:bodyPr lIns="0" tIns="0" rIns="0" bIns="0">
            <a:spAutoFit/>
          </a:bodyPr>
          <a:lstStyle/>
          <a:p>
            <a:pPr marL="12700">
              <a:defRPr/>
            </a:pPr>
            <a:r>
              <a:rPr sz="2400" dirty="0">
                <a:solidFill>
                  <a:srgbClr val="181817"/>
                </a:solidFill>
                <a:latin typeface="Arial"/>
                <a:cs typeface="Arial"/>
              </a:rPr>
              <a:t>Pr</a:t>
            </a:r>
            <a:r>
              <a:rPr sz="2400" spc="-10" dirty="0">
                <a:solidFill>
                  <a:srgbClr val="181817"/>
                </a:solidFill>
                <a:latin typeface="Arial"/>
                <a:cs typeface="Arial"/>
              </a:rPr>
              <a:t>i</a:t>
            </a:r>
            <a:r>
              <a:rPr sz="2400" dirty="0">
                <a:solidFill>
                  <a:srgbClr val="181817"/>
                </a:solidFill>
                <a:latin typeface="Arial"/>
                <a:cs typeface="Arial"/>
              </a:rPr>
              <a:t>mary</a:t>
            </a:r>
            <a:endParaRPr sz="2400">
              <a:latin typeface="Arial"/>
              <a:cs typeface="Arial"/>
            </a:endParaRPr>
          </a:p>
        </p:txBody>
      </p:sp>
      <p:sp>
        <p:nvSpPr>
          <p:cNvPr id="460820" name="object 20"/>
          <p:cNvSpPr>
            <a:spLocks noChangeArrowheads="1"/>
          </p:cNvSpPr>
          <p:nvPr/>
        </p:nvSpPr>
        <p:spPr bwMode="auto">
          <a:xfrm>
            <a:off x="5022850" y="4616451"/>
            <a:ext cx="1949450" cy="1012825"/>
          </a:xfrm>
          <a:prstGeom prst="rect">
            <a:avLst/>
          </a:prstGeom>
          <a:blipFill dpi="0" rotWithShape="1">
            <a:blip r:embed="rId11"/>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21" name="object 21"/>
          <p:cNvSpPr>
            <a:spLocks noChangeArrowheads="1"/>
          </p:cNvSpPr>
          <p:nvPr/>
        </p:nvSpPr>
        <p:spPr bwMode="auto">
          <a:xfrm>
            <a:off x="5838826" y="5197475"/>
            <a:ext cx="85725" cy="84138"/>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22" name="object 22"/>
          <p:cNvSpPr>
            <a:spLocks/>
          </p:cNvSpPr>
          <p:nvPr/>
        </p:nvSpPr>
        <p:spPr bwMode="auto">
          <a:xfrm>
            <a:off x="6697664" y="4637088"/>
            <a:ext cx="231775" cy="927100"/>
          </a:xfrm>
          <a:custGeom>
            <a:avLst/>
            <a:gdLst>
              <a:gd name="T0" fmla="*/ 228861 w 232410"/>
              <a:gd name="T1" fmla="*/ 0 h 928370"/>
              <a:gd name="T2" fmla="*/ 0 w 232410"/>
              <a:gd name="T3" fmla="*/ 230315 h 928370"/>
              <a:gd name="T4" fmla="*/ 0 w 232410"/>
              <a:gd name="T5" fmla="*/ 921537 h 928370"/>
              <a:gd name="T6" fmla="*/ 228861 w 232410"/>
              <a:gd name="T7" fmla="*/ 691208 h 928370"/>
              <a:gd name="T8" fmla="*/ 228861 w 232410"/>
              <a:gd name="T9" fmla="*/ 0 h 9283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70">
                <a:moveTo>
                  <a:pt x="232013" y="0"/>
                </a:moveTo>
                <a:lnTo>
                  <a:pt x="0" y="231897"/>
                </a:lnTo>
                <a:lnTo>
                  <a:pt x="0" y="927866"/>
                </a:lnTo>
                <a:lnTo>
                  <a:pt x="232013" y="695955"/>
                </a:lnTo>
                <a:lnTo>
                  <a:pt x="232013" y="0"/>
                </a:lnTo>
                <a:close/>
              </a:path>
            </a:pathLst>
          </a:custGeom>
          <a:solidFill>
            <a:srgbClr val="49872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0823" name="object 23"/>
          <p:cNvSpPr>
            <a:spLocks/>
          </p:cNvSpPr>
          <p:nvPr/>
        </p:nvSpPr>
        <p:spPr bwMode="auto">
          <a:xfrm>
            <a:off x="5065714" y="4637089"/>
            <a:ext cx="1863725" cy="231775"/>
          </a:xfrm>
          <a:custGeom>
            <a:avLst/>
            <a:gdLst>
              <a:gd name="T0" fmla="*/ 1860801 w 1864360"/>
              <a:gd name="T1" fmla="*/ 0 h 232410"/>
              <a:gd name="T2" fmla="*/ 231496 w 1864360"/>
              <a:gd name="T3" fmla="*/ 0 h 232410"/>
              <a:gd name="T4" fmla="*/ 0 w 1864360"/>
              <a:gd name="T5" fmla="*/ 228746 h 232410"/>
              <a:gd name="T6" fmla="*/ 1629183 w 1864360"/>
              <a:gd name="T7" fmla="*/ 228746 h 232410"/>
              <a:gd name="T8" fmla="*/ 1860801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3973" y="0"/>
                </a:moveTo>
                <a:lnTo>
                  <a:pt x="231891" y="0"/>
                </a:lnTo>
                <a:lnTo>
                  <a:pt x="0" y="231897"/>
                </a:lnTo>
                <a:lnTo>
                  <a:pt x="1631960" y="231897"/>
                </a:lnTo>
                <a:lnTo>
                  <a:pt x="1863973" y="0"/>
                </a:lnTo>
                <a:close/>
              </a:path>
            </a:pathLst>
          </a:custGeom>
          <a:solidFill>
            <a:srgbClr val="7BB959"/>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24" name="object 24">
            <a:extLst>
              <a:ext uri="{FF2B5EF4-FFF2-40B4-BE49-F238E27FC236}"/>
            </a:extLst>
          </p:cNvPr>
          <p:cNvSpPr txBox="1"/>
          <p:nvPr/>
        </p:nvSpPr>
        <p:spPr>
          <a:xfrm>
            <a:off x="5065713" y="4868863"/>
            <a:ext cx="1631950" cy="369332"/>
          </a:xfrm>
          <a:prstGeom prst="rect">
            <a:avLst/>
          </a:prstGeom>
          <a:solidFill>
            <a:srgbClr val="5CA82F"/>
          </a:solidFill>
        </p:spPr>
        <p:txBody>
          <a:bodyPr lIns="0" tIns="0" rIns="0" bIns="0">
            <a:spAutoFit/>
          </a:bodyPr>
          <a:lstStyle/>
          <a:p>
            <a:pPr marL="25400">
              <a:defRPr/>
            </a:pPr>
            <a:r>
              <a:rPr sz="2400" dirty="0">
                <a:solidFill>
                  <a:srgbClr val="181817"/>
                </a:solidFill>
                <a:latin typeface="Arial"/>
                <a:cs typeface="Arial"/>
              </a:rPr>
              <a:t>S</a:t>
            </a:r>
            <a:r>
              <a:rPr sz="2400" spc="-10" dirty="0">
                <a:solidFill>
                  <a:srgbClr val="181817"/>
                </a:solidFill>
                <a:latin typeface="Arial"/>
                <a:cs typeface="Arial"/>
              </a:rPr>
              <a:t>e</a:t>
            </a:r>
            <a:r>
              <a:rPr sz="2400" dirty="0">
                <a:solidFill>
                  <a:srgbClr val="181817"/>
                </a:solidFill>
                <a:latin typeface="Arial"/>
                <a:cs typeface="Arial"/>
              </a:rPr>
              <a:t>con</a:t>
            </a:r>
            <a:r>
              <a:rPr sz="2400" spc="-10" dirty="0">
                <a:solidFill>
                  <a:srgbClr val="181817"/>
                </a:solidFill>
                <a:latin typeface="Arial"/>
                <a:cs typeface="Arial"/>
              </a:rPr>
              <a:t>d</a:t>
            </a:r>
            <a:r>
              <a:rPr sz="2400" spc="-5" dirty="0">
                <a:solidFill>
                  <a:srgbClr val="181817"/>
                </a:solidFill>
                <a:latin typeface="Arial"/>
                <a:cs typeface="Arial"/>
              </a:rPr>
              <a:t>ary</a:t>
            </a:r>
            <a:endParaRPr sz="2400">
              <a:latin typeface="Arial"/>
              <a:cs typeface="Arial"/>
            </a:endParaRPr>
          </a:p>
        </p:txBody>
      </p:sp>
      <p:sp>
        <p:nvSpPr>
          <p:cNvPr id="460825" name="object 25"/>
          <p:cNvSpPr>
            <a:spLocks noChangeArrowheads="1"/>
          </p:cNvSpPr>
          <p:nvPr/>
        </p:nvSpPr>
        <p:spPr bwMode="auto">
          <a:xfrm>
            <a:off x="5276850" y="2433639"/>
            <a:ext cx="1238250" cy="727075"/>
          </a:xfrm>
          <a:prstGeom prst="rect">
            <a:avLst/>
          </a:prstGeom>
          <a:blipFill dpi="0" rotWithShape="1">
            <a:blip r:embed="rId1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26" name="object 26"/>
          <p:cNvSpPr>
            <a:spLocks noChangeArrowheads="1"/>
          </p:cNvSpPr>
          <p:nvPr/>
        </p:nvSpPr>
        <p:spPr bwMode="auto">
          <a:xfrm>
            <a:off x="5851526" y="2755900"/>
            <a:ext cx="85725" cy="84138"/>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27" name="object 27"/>
          <p:cNvSpPr>
            <a:spLocks/>
          </p:cNvSpPr>
          <p:nvPr/>
        </p:nvSpPr>
        <p:spPr bwMode="auto">
          <a:xfrm>
            <a:off x="5318126" y="2454275"/>
            <a:ext cx="1154113" cy="641350"/>
          </a:xfrm>
          <a:custGeom>
            <a:avLst/>
            <a:gdLst>
              <a:gd name="T0" fmla="*/ 79534 w 1154429"/>
              <a:gd name="T1" fmla="*/ 0 h 641985"/>
              <a:gd name="T2" fmla="*/ 0 w 1154429"/>
              <a:gd name="T3" fmla="*/ 188042 h 641985"/>
              <a:gd name="T4" fmla="*/ 312904 w 1154429"/>
              <a:gd name="T5" fmla="*/ 319340 h 641985"/>
              <a:gd name="T6" fmla="*/ 0 w 1154429"/>
              <a:gd name="T7" fmla="*/ 450757 h 641985"/>
              <a:gd name="T8" fmla="*/ 79534 w 1154429"/>
              <a:gd name="T9" fmla="*/ 638679 h 641985"/>
              <a:gd name="T10" fmla="*/ 576440 w 1154429"/>
              <a:gd name="T11" fmla="*/ 430042 h 641985"/>
              <a:gd name="T12" fmla="*/ 1103553 w 1154429"/>
              <a:gd name="T13" fmla="*/ 430042 h 641985"/>
              <a:gd name="T14" fmla="*/ 840097 w 1154429"/>
              <a:gd name="T15" fmla="*/ 319340 h 641985"/>
              <a:gd name="T16" fmla="*/ 1103796 w 1154429"/>
              <a:gd name="T17" fmla="*/ 208636 h 641985"/>
              <a:gd name="T18" fmla="*/ 576440 w 1154429"/>
              <a:gd name="T19" fmla="*/ 208636 h 641985"/>
              <a:gd name="T20" fmla="*/ 79534 w 1154429"/>
              <a:gd name="T21" fmla="*/ 0 h 641985"/>
              <a:gd name="T22" fmla="*/ 1103553 w 1154429"/>
              <a:gd name="T23" fmla="*/ 430042 h 641985"/>
              <a:gd name="T24" fmla="*/ 576440 w 1154429"/>
              <a:gd name="T25" fmla="*/ 430042 h 641985"/>
              <a:gd name="T26" fmla="*/ 1073346 w 1154429"/>
              <a:gd name="T27" fmla="*/ 638679 h 641985"/>
              <a:gd name="T28" fmla="*/ 1152849 w 1154429"/>
              <a:gd name="T29" fmla="*/ 450757 h 641985"/>
              <a:gd name="T30" fmla="*/ 1103553 w 1154429"/>
              <a:gd name="T31" fmla="*/ 430042 h 641985"/>
              <a:gd name="T32" fmla="*/ 1073346 w 1154429"/>
              <a:gd name="T33" fmla="*/ 0 h 641985"/>
              <a:gd name="T34" fmla="*/ 576440 w 1154429"/>
              <a:gd name="T35" fmla="*/ 208636 h 641985"/>
              <a:gd name="T36" fmla="*/ 1103796 w 1154429"/>
              <a:gd name="T37" fmla="*/ 208636 h 641985"/>
              <a:gd name="T38" fmla="*/ 1152849 w 1154429"/>
              <a:gd name="T39" fmla="*/ 188042 h 641985"/>
              <a:gd name="T40" fmla="*/ 1073346 w 1154429"/>
              <a:gd name="T41" fmla="*/ 0 h 64198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154429" h="641985">
                <a:moveTo>
                  <a:pt x="79644" y="0"/>
                </a:moveTo>
                <a:lnTo>
                  <a:pt x="0" y="188975"/>
                </a:lnTo>
                <a:lnTo>
                  <a:pt x="313334" y="320923"/>
                </a:lnTo>
                <a:lnTo>
                  <a:pt x="0" y="452993"/>
                </a:lnTo>
                <a:lnTo>
                  <a:pt x="79644" y="641847"/>
                </a:lnTo>
                <a:lnTo>
                  <a:pt x="577230" y="432175"/>
                </a:lnTo>
                <a:lnTo>
                  <a:pt x="1105063" y="432175"/>
                </a:lnTo>
                <a:lnTo>
                  <a:pt x="841247" y="320923"/>
                </a:lnTo>
                <a:lnTo>
                  <a:pt x="1105307" y="209671"/>
                </a:lnTo>
                <a:lnTo>
                  <a:pt x="577230" y="209671"/>
                </a:lnTo>
                <a:lnTo>
                  <a:pt x="79644" y="0"/>
                </a:lnTo>
                <a:close/>
              </a:path>
              <a:path w="1154429" h="641985">
                <a:moveTo>
                  <a:pt x="1105063" y="432175"/>
                </a:moveTo>
                <a:lnTo>
                  <a:pt x="577230" y="432175"/>
                </a:lnTo>
                <a:lnTo>
                  <a:pt x="1074816" y="641847"/>
                </a:lnTo>
                <a:lnTo>
                  <a:pt x="1154429" y="452993"/>
                </a:lnTo>
                <a:lnTo>
                  <a:pt x="1105063" y="432175"/>
                </a:lnTo>
                <a:close/>
              </a:path>
              <a:path w="1154429" h="641985">
                <a:moveTo>
                  <a:pt x="1074816" y="0"/>
                </a:moveTo>
                <a:lnTo>
                  <a:pt x="577230" y="209671"/>
                </a:lnTo>
                <a:lnTo>
                  <a:pt x="1105307" y="209671"/>
                </a:lnTo>
                <a:lnTo>
                  <a:pt x="1154429" y="188975"/>
                </a:lnTo>
                <a:lnTo>
                  <a:pt x="1074816" y="0"/>
                </a:lnTo>
                <a:close/>
              </a:path>
            </a:pathLst>
          </a:custGeom>
          <a:solidFill>
            <a:srgbClr val="D2150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0828" name="object 28"/>
          <p:cNvSpPr>
            <a:spLocks noChangeArrowheads="1"/>
          </p:cNvSpPr>
          <p:nvPr/>
        </p:nvSpPr>
        <p:spPr bwMode="auto">
          <a:xfrm>
            <a:off x="5022850" y="3440114"/>
            <a:ext cx="1949450" cy="1012825"/>
          </a:xfrm>
          <a:prstGeom prst="rect">
            <a:avLst/>
          </a:prstGeom>
          <a:blipFill dpi="0" rotWithShape="1">
            <a:blip r:embed="rId1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29" name="object 29"/>
          <p:cNvSpPr>
            <a:spLocks noChangeArrowheads="1"/>
          </p:cNvSpPr>
          <p:nvPr/>
        </p:nvSpPr>
        <p:spPr bwMode="auto">
          <a:xfrm>
            <a:off x="5838826" y="4019551"/>
            <a:ext cx="85725" cy="85725"/>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0830" name="object 30"/>
          <p:cNvSpPr>
            <a:spLocks/>
          </p:cNvSpPr>
          <p:nvPr/>
        </p:nvSpPr>
        <p:spPr bwMode="auto">
          <a:xfrm>
            <a:off x="6697664" y="3459164"/>
            <a:ext cx="231775" cy="928687"/>
          </a:xfrm>
          <a:custGeom>
            <a:avLst/>
            <a:gdLst>
              <a:gd name="T0" fmla="*/ 228861 w 232410"/>
              <a:gd name="T1" fmla="*/ 0 h 928370"/>
              <a:gd name="T2" fmla="*/ 0 w 232410"/>
              <a:gd name="T3" fmla="*/ 232408 h 928370"/>
              <a:gd name="T4" fmla="*/ 0 w 232410"/>
              <a:gd name="T5" fmla="*/ 929572 h 928370"/>
              <a:gd name="T6" fmla="*/ 228861 w 232410"/>
              <a:gd name="T7" fmla="*/ 697148 h 928370"/>
              <a:gd name="T8" fmla="*/ 228861 w 232410"/>
              <a:gd name="T9" fmla="*/ 0 h 9283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70">
                <a:moveTo>
                  <a:pt x="232013" y="0"/>
                </a:moveTo>
                <a:lnTo>
                  <a:pt x="0" y="232013"/>
                </a:lnTo>
                <a:lnTo>
                  <a:pt x="0" y="927987"/>
                </a:lnTo>
                <a:lnTo>
                  <a:pt x="232013" y="695958"/>
                </a:lnTo>
                <a:lnTo>
                  <a:pt x="232013" y="0"/>
                </a:lnTo>
                <a:close/>
              </a:path>
            </a:pathLst>
          </a:custGeom>
          <a:solidFill>
            <a:srgbClr val="A82C01"/>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0831" name="object 31"/>
          <p:cNvSpPr>
            <a:spLocks/>
          </p:cNvSpPr>
          <p:nvPr/>
        </p:nvSpPr>
        <p:spPr bwMode="auto">
          <a:xfrm>
            <a:off x="5065714" y="3459163"/>
            <a:ext cx="1863725" cy="233362"/>
          </a:xfrm>
          <a:custGeom>
            <a:avLst/>
            <a:gdLst>
              <a:gd name="T0" fmla="*/ 1860801 w 1864360"/>
              <a:gd name="T1" fmla="*/ 0 h 232410"/>
              <a:gd name="T2" fmla="*/ 231496 w 1864360"/>
              <a:gd name="T3" fmla="*/ 0 h 232410"/>
              <a:gd name="T4" fmla="*/ 0 w 1864360"/>
              <a:gd name="T5" fmla="*/ 236803 h 232410"/>
              <a:gd name="T6" fmla="*/ 1629183 w 1864360"/>
              <a:gd name="T7" fmla="*/ 236803 h 232410"/>
              <a:gd name="T8" fmla="*/ 1860801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3973" y="0"/>
                </a:moveTo>
                <a:lnTo>
                  <a:pt x="231891" y="0"/>
                </a:lnTo>
                <a:lnTo>
                  <a:pt x="0" y="232013"/>
                </a:lnTo>
                <a:lnTo>
                  <a:pt x="1631960" y="232013"/>
                </a:lnTo>
                <a:lnTo>
                  <a:pt x="1863973" y="0"/>
                </a:lnTo>
                <a:close/>
              </a:path>
            </a:pathLst>
          </a:custGeom>
          <a:solidFill>
            <a:srgbClr val="DB5F34"/>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0832" name="object 32"/>
          <p:cNvSpPr txBox="1">
            <a:spLocks noChangeArrowheads="1"/>
          </p:cNvSpPr>
          <p:nvPr/>
        </p:nvSpPr>
        <p:spPr bwMode="auto">
          <a:xfrm>
            <a:off x="5065713" y="3690938"/>
            <a:ext cx="1631950" cy="369332"/>
          </a:xfrm>
          <a:prstGeom prst="rect">
            <a:avLst/>
          </a:prstGeom>
          <a:solidFill>
            <a:srgbClr val="D2380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54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r>
              <a:rPr lang="en-US" altLang="en-US" sz="2400">
                <a:solidFill>
                  <a:srgbClr val="181817"/>
                </a:solidFill>
                <a:latin typeface="Arial" panose="020B0604020202020204" pitchFamily="34" charset="0"/>
              </a:rPr>
              <a:t>Primary</a:t>
            </a:r>
            <a:endParaRPr lang="en-US" altLang="en-US" sz="2400">
              <a:latin typeface="Arial" panose="020B0604020202020204" pitchFamily="34" charset="0"/>
            </a:endParaRPr>
          </a:p>
        </p:txBody>
      </p:sp>
      <p:sp>
        <p:nvSpPr>
          <p:cNvPr id="460833" name="object 33"/>
          <p:cNvSpPr>
            <a:spLocks/>
          </p:cNvSpPr>
          <p:nvPr/>
        </p:nvSpPr>
        <p:spPr bwMode="auto">
          <a:xfrm>
            <a:off x="3357563" y="3716339"/>
            <a:ext cx="1503362" cy="200025"/>
          </a:xfrm>
          <a:custGeom>
            <a:avLst/>
            <a:gdLst>
              <a:gd name="T0" fmla="*/ 1394468 w 1503679"/>
              <a:gd name="T1" fmla="*/ 99772 h 200025"/>
              <a:gd name="T2" fmla="*/ 1315544 w 1503679"/>
              <a:gd name="T3" fmla="*/ 149374 h 200025"/>
              <a:gd name="T4" fmla="*/ 1309304 w 1503679"/>
              <a:gd name="T5" fmla="*/ 157456 h 200025"/>
              <a:gd name="T6" fmla="*/ 1306810 w 1503679"/>
              <a:gd name="T7" fmla="*/ 167737 h 200025"/>
              <a:gd name="T8" fmla="*/ 1308704 w 1503679"/>
              <a:gd name="T9" fmla="*/ 179730 h 200025"/>
              <a:gd name="T10" fmla="*/ 1315613 w 1503679"/>
              <a:gd name="T11" fmla="*/ 192949 h 200025"/>
              <a:gd name="T12" fmla="*/ 1326000 w 1503679"/>
              <a:gd name="T13" fmla="*/ 198593 h 200025"/>
              <a:gd name="T14" fmla="*/ 1337721 w 1503679"/>
              <a:gd name="T15" fmla="*/ 199531 h 200025"/>
              <a:gd name="T16" fmla="*/ 1349220 w 1503679"/>
              <a:gd name="T17" fmla="*/ 195406 h 200025"/>
              <a:gd name="T18" fmla="*/ 1456406 w 1503679"/>
              <a:gd name="T19" fmla="*/ 128360 h 200025"/>
              <a:gd name="T20" fmla="*/ 1448308 w 1503679"/>
              <a:gd name="T21" fmla="*/ 128360 h 200025"/>
              <a:gd name="T22" fmla="*/ 1448308 w 1503679"/>
              <a:gd name="T23" fmla="*/ 123909 h 200025"/>
              <a:gd name="T24" fmla="*/ 1433076 w 1503679"/>
              <a:gd name="T25" fmla="*/ 123909 h 200025"/>
              <a:gd name="T26" fmla="*/ 1394468 w 1503679"/>
              <a:gd name="T27" fmla="*/ 99772 h 200025"/>
              <a:gd name="T28" fmla="*/ 1348781 w 1503679"/>
              <a:gd name="T29" fmla="*/ 71210 h 200025"/>
              <a:gd name="T30" fmla="*/ 0 w 1503679"/>
              <a:gd name="T31" fmla="*/ 71210 h 200025"/>
              <a:gd name="T32" fmla="*/ 0 w 1503679"/>
              <a:gd name="T33" fmla="*/ 128360 h 200025"/>
              <a:gd name="T34" fmla="*/ 1348980 w 1503679"/>
              <a:gd name="T35" fmla="*/ 128360 h 200025"/>
              <a:gd name="T36" fmla="*/ 1394468 w 1503679"/>
              <a:gd name="T37" fmla="*/ 99772 h 200025"/>
              <a:gd name="T38" fmla="*/ 1348781 w 1503679"/>
              <a:gd name="T39" fmla="*/ 71210 h 200025"/>
              <a:gd name="T40" fmla="*/ 1456489 w 1503679"/>
              <a:gd name="T41" fmla="*/ 71210 h 200025"/>
              <a:gd name="T42" fmla="*/ 1448308 w 1503679"/>
              <a:gd name="T43" fmla="*/ 71210 h 200025"/>
              <a:gd name="T44" fmla="*/ 1448308 w 1503679"/>
              <a:gd name="T45" fmla="*/ 128360 h 200025"/>
              <a:gd name="T46" fmla="*/ 1456406 w 1503679"/>
              <a:gd name="T47" fmla="*/ 128360 h 200025"/>
              <a:gd name="T48" fmla="*/ 1502100 w 1503679"/>
              <a:gd name="T49" fmla="*/ 99775 h 200025"/>
              <a:gd name="T50" fmla="*/ 1456489 w 1503679"/>
              <a:gd name="T51" fmla="*/ 71210 h 200025"/>
              <a:gd name="T52" fmla="*/ 1433076 w 1503679"/>
              <a:gd name="T53" fmla="*/ 75507 h 200025"/>
              <a:gd name="T54" fmla="*/ 1394468 w 1503679"/>
              <a:gd name="T55" fmla="*/ 99772 h 200025"/>
              <a:gd name="T56" fmla="*/ 1433076 w 1503679"/>
              <a:gd name="T57" fmla="*/ 123909 h 200025"/>
              <a:gd name="T58" fmla="*/ 1433076 w 1503679"/>
              <a:gd name="T59" fmla="*/ 75507 h 200025"/>
              <a:gd name="T60" fmla="*/ 1448308 w 1503679"/>
              <a:gd name="T61" fmla="*/ 75507 h 200025"/>
              <a:gd name="T62" fmla="*/ 1433076 w 1503679"/>
              <a:gd name="T63" fmla="*/ 75507 h 200025"/>
              <a:gd name="T64" fmla="*/ 1433076 w 1503679"/>
              <a:gd name="T65" fmla="*/ 123909 h 200025"/>
              <a:gd name="T66" fmla="*/ 1448308 w 1503679"/>
              <a:gd name="T67" fmla="*/ 123909 h 200025"/>
              <a:gd name="T68" fmla="*/ 1448308 w 1503679"/>
              <a:gd name="T69" fmla="*/ 75507 h 200025"/>
              <a:gd name="T70" fmla="*/ 1336172 w 1503679"/>
              <a:gd name="T71" fmla="*/ 0 h 200025"/>
              <a:gd name="T72" fmla="*/ 1325637 w 1503679"/>
              <a:gd name="T73" fmla="*/ 2063 h 200025"/>
              <a:gd name="T74" fmla="*/ 1315481 w 1503679"/>
              <a:gd name="T75" fmla="*/ 8998 h 200025"/>
              <a:gd name="T76" fmla="*/ 1306434 w 1503679"/>
              <a:gd name="T77" fmla="*/ 21150 h 200025"/>
              <a:gd name="T78" fmla="*/ 1305920 w 1503679"/>
              <a:gd name="T79" fmla="*/ 32986 h 200025"/>
              <a:gd name="T80" fmla="*/ 1310201 w 1503679"/>
              <a:gd name="T81" fmla="*/ 43979 h 200025"/>
              <a:gd name="T82" fmla="*/ 1318896 w 1503679"/>
              <a:gd name="T83" fmla="*/ 52525 h 200025"/>
              <a:gd name="T84" fmla="*/ 1394468 w 1503679"/>
              <a:gd name="T85" fmla="*/ 99772 h 200025"/>
              <a:gd name="T86" fmla="*/ 1433076 w 1503679"/>
              <a:gd name="T87" fmla="*/ 75507 h 200025"/>
              <a:gd name="T88" fmla="*/ 1448308 w 1503679"/>
              <a:gd name="T89" fmla="*/ 75507 h 200025"/>
              <a:gd name="T90" fmla="*/ 1448308 w 1503679"/>
              <a:gd name="T91" fmla="*/ 71210 h 200025"/>
              <a:gd name="T92" fmla="*/ 1456489 w 1503679"/>
              <a:gd name="T93" fmla="*/ 71210 h 200025"/>
              <a:gd name="T94" fmla="*/ 1349220 w 1503679"/>
              <a:gd name="T95" fmla="*/ 4032 h 200025"/>
              <a:gd name="T96" fmla="*/ 1346347 w 1503679"/>
              <a:gd name="T97" fmla="*/ 2461 h 200025"/>
              <a:gd name="T98" fmla="*/ 1336172 w 1503679"/>
              <a:gd name="T99" fmla="*/ 0 h 20002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00025">
                <a:moveTo>
                  <a:pt x="1395938" y="99772"/>
                </a:moveTo>
                <a:lnTo>
                  <a:pt x="1316932" y="149374"/>
                </a:lnTo>
                <a:lnTo>
                  <a:pt x="1310684" y="157456"/>
                </a:lnTo>
                <a:lnTo>
                  <a:pt x="1308190" y="167737"/>
                </a:lnTo>
                <a:lnTo>
                  <a:pt x="1310084" y="179730"/>
                </a:lnTo>
                <a:lnTo>
                  <a:pt x="1317001" y="192949"/>
                </a:lnTo>
                <a:lnTo>
                  <a:pt x="1327400" y="198593"/>
                </a:lnTo>
                <a:lnTo>
                  <a:pt x="1339131" y="199531"/>
                </a:lnTo>
                <a:lnTo>
                  <a:pt x="1350644" y="195406"/>
                </a:lnTo>
                <a:lnTo>
                  <a:pt x="1457941" y="128360"/>
                </a:lnTo>
                <a:lnTo>
                  <a:pt x="1449836" y="128360"/>
                </a:lnTo>
                <a:lnTo>
                  <a:pt x="1449836" y="123909"/>
                </a:lnTo>
                <a:lnTo>
                  <a:pt x="1434586" y="123909"/>
                </a:lnTo>
                <a:lnTo>
                  <a:pt x="1395938" y="99772"/>
                </a:lnTo>
                <a:close/>
              </a:path>
              <a:path w="1503679" h="200025">
                <a:moveTo>
                  <a:pt x="1350204" y="71210"/>
                </a:moveTo>
                <a:lnTo>
                  <a:pt x="0" y="71210"/>
                </a:lnTo>
                <a:lnTo>
                  <a:pt x="0" y="128360"/>
                </a:lnTo>
                <a:lnTo>
                  <a:pt x="1350404" y="128360"/>
                </a:lnTo>
                <a:lnTo>
                  <a:pt x="1395938" y="99772"/>
                </a:lnTo>
                <a:lnTo>
                  <a:pt x="1350204" y="71210"/>
                </a:lnTo>
                <a:close/>
              </a:path>
              <a:path w="1503679" h="200025">
                <a:moveTo>
                  <a:pt x="1458024" y="71210"/>
                </a:moveTo>
                <a:lnTo>
                  <a:pt x="1449836" y="71210"/>
                </a:lnTo>
                <a:lnTo>
                  <a:pt x="1449836" y="128360"/>
                </a:lnTo>
                <a:lnTo>
                  <a:pt x="1457941" y="128360"/>
                </a:lnTo>
                <a:lnTo>
                  <a:pt x="1503685" y="99775"/>
                </a:lnTo>
                <a:lnTo>
                  <a:pt x="1458024" y="71210"/>
                </a:lnTo>
                <a:close/>
              </a:path>
              <a:path w="1503679" h="200025">
                <a:moveTo>
                  <a:pt x="1434586" y="75507"/>
                </a:moveTo>
                <a:lnTo>
                  <a:pt x="1395938" y="99772"/>
                </a:lnTo>
                <a:lnTo>
                  <a:pt x="1434586" y="123909"/>
                </a:lnTo>
                <a:lnTo>
                  <a:pt x="1434586" y="75507"/>
                </a:lnTo>
                <a:close/>
              </a:path>
              <a:path w="1503679" h="200025">
                <a:moveTo>
                  <a:pt x="1449836" y="75507"/>
                </a:moveTo>
                <a:lnTo>
                  <a:pt x="1434586" y="75507"/>
                </a:lnTo>
                <a:lnTo>
                  <a:pt x="1434586" y="123909"/>
                </a:lnTo>
                <a:lnTo>
                  <a:pt x="1449836" y="123909"/>
                </a:lnTo>
                <a:lnTo>
                  <a:pt x="1449836" y="75507"/>
                </a:lnTo>
                <a:close/>
              </a:path>
              <a:path w="1503679" h="200025">
                <a:moveTo>
                  <a:pt x="1337582" y="0"/>
                </a:moveTo>
                <a:lnTo>
                  <a:pt x="1327037" y="2063"/>
                </a:lnTo>
                <a:lnTo>
                  <a:pt x="1316869" y="8998"/>
                </a:lnTo>
                <a:lnTo>
                  <a:pt x="1307813" y="21150"/>
                </a:lnTo>
                <a:lnTo>
                  <a:pt x="1307297" y="32986"/>
                </a:lnTo>
                <a:lnTo>
                  <a:pt x="1311582" y="43979"/>
                </a:lnTo>
                <a:lnTo>
                  <a:pt x="1320286" y="52525"/>
                </a:lnTo>
                <a:lnTo>
                  <a:pt x="1395938" y="99772"/>
                </a:lnTo>
                <a:lnTo>
                  <a:pt x="1434586" y="75507"/>
                </a:lnTo>
                <a:lnTo>
                  <a:pt x="1449836" y="75507"/>
                </a:lnTo>
                <a:lnTo>
                  <a:pt x="1449836" y="71210"/>
                </a:lnTo>
                <a:lnTo>
                  <a:pt x="1458024" y="71210"/>
                </a:lnTo>
                <a:lnTo>
                  <a:pt x="1350644" y="4032"/>
                </a:lnTo>
                <a:lnTo>
                  <a:pt x="1347767" y="2461"/>
                </a:lnTo>
                <a:lnTo>
                  <a:pt x="1337582" y="0"/>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0834" name="object 34"/>
          <p:cNvSpPr txBox="1">
            <a:spLocks noChangeArrowheads="1"/>
          </p:cNvSpPr>
          <p:nvPr/>
        </p:nvSpPr>
        <p:spPr bwMode="auto">
          <a:xfrm>
            <a:off x="7413626" y="3719513"/>
            <a:ext cx="160972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127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r>
              <a:rPr lang="en-US" altLang="en-US">
                <a:solidFill>
                  <a:srgbClr val="E88B07"/>
                </a:solidFill>
                <a:latin typeface="Arial" panose="020B0604020202020204" pitchFamily="34" charset="0"/>
              </a:rPr>
              <a:t>Automatic</a:t>
            </a:r>
            <a:r>
              <a:rPr lang="en-US" altLang="en-US">
                <a:solidFill>
                  <a:srgbClr val="E88B07"/>
                </a:solidFill>
                <a:latin typeface="Times New Roman" panose="02020603050405020304" pitchFamily="18" charset="0"/>
                <a:cs typeface="Times New Roman" panose="02020603050405020304" pitchFamily="18" charset="0"/>
              </a:rPr>
              <a:t> </a:t>
            </a:r>
            <a:r>
              <a:rPr lang="en-US" altLang="en-US">
                <a:solidFill>
                  <a:srgbClr val="E88B07"/>
                </a:solidFill>
                <a:latin typeface="Arial" panose="020B0604020202020204" pitchFamily="34" charset="0"/>
              </a:rPr>
              <a:t>Leader</a:t>
            </a:r>
            <a:r>
              <a:rPr lang="en-US" altLang="en-US">
                <a:solidFill>
                  <a:srgbClr val="E88B07"/>
                </a:solidFill>
                <a:latin typeface="Times New Roman" panose="02020603050405020304" pitchFamily="18" charset="0"/>
                <a:cs typeface="Times New Roman" panose="02020603050405020304" pitchFamily="18" charset="0"/>
              </a:rPr>
              <a:t> </a:t>
            </a:r>
            <a:r>
              <a:rPr lang="en-US" altLang="en-US">
                <a:solidFill>
                  <a:srgbClr val="E88B07"/>
                </a:solidFill>
                <a:latin typeface="Arial" panose="020B0604020202020204" pitchFamily="34" charset="0"/>
              </a:rPr>
              <a:t>Election</a:t>
            </a:r>
            <a:endParaRPr lang="en-US" altLang="en-US">
              <a:latin typeface="Arial" panose="020B0604020202020204" pitchFamily="34" charset="0"/>
            </a:endParaRPr>
          </a:p>
        </p:txBody>
      </p:sp>
      <p:sp>
        <p:nvSpPr>
          <p:cNvPr id="460835" name="object 3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54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ACB50556-EE63-4480-8598-4897C82A0BBD}" type="slidenum">
              <a:rPr lang="en-US" altLang="en-US" smtClean="0">
                <a:solidFill>
                  <a:srgbClr val="032280"/>
                </a:solidFill>
                <a:latin typeface="Arial" panose="020B0604020202020204" pitchFamily="34" charset="0"/>
              </a:rPr>
              <a:pPr/>
              <a:t>101</a:t>
            </a:fld>
            <a:endParaRPr lang="en-US" altLang="en-US" smtClean="0">
              <a:solidFill>
                <a:srgbClr val="032280"/>
              </a:solidFill>
              <a:latin typeface="Arial" panose="020B0604020202020204" pitchFamily="34" charset="0"/>
            </a:endParaRPr>
          </a:p>
        </p:txBody>
      </p:sp>
    </p:spTree>
    <p:extLst>
      <p:ext uri="{BB962C8B-B14F-4D97-AF65-F5344CB8AC3E}">
        <p14:creationId xmlns:p14="http://schemas.microsoft.com/office/powerpoint/2010/main" val="133553791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object 2"/>
          <p:cNvSpPr>
            <a:spLocks noChangeArrowheads="1"/>
          </p:cNvSpPr>
          <p:nvPr/>
        </p:nvSpPr>
        <p:spPr bwMode="auto">
          <a:xfrm>
            <a:off x="4743450" y="6272213"/>
            <a:ext cx="2700338" cy="584200"/>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51" name="object 3"/>
          <p:cNvSpPr>
            <a:spLocks/>
          </p:cNvSpPr>
          <p:nvPr/>
        </p:nvSpPr>
        <p:spPr bwMode="auto">
          <a:xfrm>
            <a:off x="3357563" y="4138614"/>
            <a:ext cx="1503362" cy="257175"/>
          </a:xfrm>
          <a:custGeom>
            <a:avLst/>
            <a:gdLst>
              <a:gd name="T0" fmla="*/ 225149 w 1503679"/>
              <a:gd name="T1" fmla="*/ 0 h 257175"/>
              <a:gd name="T2" fmla="*/ 213515 w 1503679"/>
              <a:gd name="T3" fmla="*/ 3724 h 257175"/>
              <a:gd name="T4" fmla="*/ 0 w 1503679"/>
              <a:gd name="T5" fmla="*/ 128442 h 257175"/>
              <a:gd name="T6" fmla="*/ 213515 w 1503679"/>
              <a:gd name="T7" fmla="*/ 253160 h 257175"/>
              <a:gd name="T8" fmla="*/ 216179 w 1503679"/>
              <a:gd name="T9" fmla="*/ 254523 h 257175"/>
              <a:gd name="T10" fmla="*/ 226439 w 1503679"/>
              <a:gd name="T11" fmla="*/ 256758 h 257175"/>
              <a:gd name="T12" fmla="*/ 236975 w 1503679"/>
              <a:gd name="T13" fmla="*/ 254450 h 257175"/>
              <a:gd name="T14" fmla="*/ 246991 w 1503679"/>
              <a:gd name="T15" fmla="*/ 247240 h 257175"/>
              <a:gd name="T16" fmla="*/ 255691 w 1503679"/>
              <a:gd name="T17" fmla="*/ 234770 h 257175"/>
              <a:gd name="T18" fmla="*/ 255868 w 1503679"/>
              <a:gd name="T19" fmla="*/ 222912 h 257175"/>
              <a:gd name="T20" fmla="*/ 251271 w 1503679"/>
              <a:gd name="T21" fmla="*/ 212043 h 257175"/>
              <a:gd name="T22" fmla="*/ 242323 w 1503679"/>
              <a:gd name="T23" fmla="*/ 203749 h 257175"/>
              <a:gd name="T24" fmla="*/ 162238 w 1503679"/>
              <a:gd name="T25" fmla="*/ 157017 h 257175"/>
              <a:gd name="T26" fmla="*/ 56590 w 1503679"/>
              <a:gd name="T27" fmla="*/ 157017 h 257175"/>
              <a:gd name="T28" fmla="*/ 56590 w 1503679"/>
              <a:gd name="T29" fmla="*/ 99867 h 257175"/>
              <a:gd name="T30" fmla="*/ 161927 w 1503679"/>
              <a:gd name="T31" fmla="*/ 99867 h 257175"/>
              <a:gd name="T32" fmla="*/ 245617 w 1503679"/>
              <a:gd name="T33" fmla="*/ 50864 h 257175"/>
              <a:gd name="T34" fmla="*/ 252178 w 1503679"/>
              <a:gd name="T35" fmla="*/ 42971 h 257175"/>
              <a:gd name="T36" fmla="*/ 255039 w 1503679"/>
              <a:gd name="T37" fmla="*/ 32764 h 257175"/>
              <a:gd name="T38" fmla="*/ 253568 w 1503679"/>
              <a:gd name="T39" fmla="*/ 20728 h 257175"/>
              <a:gd name="T40" fmla="*/ 247124 w 1503679"/>
              <a:gd name="T41" fmla="*/ 7349 h 257175"/>
              <a:gd name="T42" fmla="*/ 236890 w 1503679"/>
              <a:gd name="T43" fmla="*/ 1344 h 257175"/>
              <a:gd name="T44" fmla="*/ 225149 w 1503679"/>
              <a:gd name="T45" fmla="*/ 0 h 257175"/>
              <a:gd name="T46" fmla="*/ 161927 w 1503679"/>
              <a:gd name="T47" fmla="*/ 99867 h 257175"/>
              <a:gd name="T48" fmla="*/ 56590 w 1503679"/>
              <a:gd name="T49" fmla="*/ 99867 h 257175"/>
              <a:gd name="T50" fmla="*/ 56590 w 1503679"/>
              <a:gd name="T51" fmla="*/ 157017 h 257175"/>
              <a:gd name="T52" fmla="*/ 162238 w 1503679"/>
              <a:gd name="T53" fmla="*/ 157017 h 257175"/>
              <a:gd name="T54" fmla="*/ 155482 w 1503679"/>
              <a:gd name="T55" fmla="*/ 153076 h 257175"/>
              <a:gd name="T56" fmla="*/ 71053 w 1503679"/>
              <a:gd name="T57" fmla="*/ 153076 h 257175"/>
              <a:gd name="T58" fmla="*/ 71053 w 1503679"/>
              <a:gd name="T59" fmla="*/ 103808 h 257175"/>
              <a:gd name="T60" fmla="*/ 155195 w 1503679"/>
              <a:gd name="T61" fmla="*/ 103808 h 257175"/>
              <a:gd name="T62" fmla="*/ 161927 w 1503679"/>
              <a:gd name="T63" fmla="*/ 99867 h 257175"/>
              <a:gd name="T64" fmla="*/ 1502103 w 1503679"/>
              <a:gd name="T65" fmla="*/ 99867 h 257175"/>
              <a:gd name="T66" fmla="*/ 161927 w 1503679"/>
              <a:gd name="T67" fmla="*/ 99867 h 257175"/>
              <a:gd name="T68" fmla="*/ 113195 w 1503679"/>
              <a:gd name="T69" fmla="*/ 128400 h 257175"/>
              <a:gd name="T70" fmla="*/ 162238 w 1503679"/>
              <a:gd name="T71" fmla="*/ 157017 h 257175"/>
              <a:gd name="T72" fmla="*/ 1502103 w 1503679"/>
              <a:gd name="T73" fmla="*/ 157017 h 257175"/>
              <a:gd name="T74" fmla="*/ 1502103 w 1503679"/>
              <a:gd name="T75" fmla="*/ 99867 h 257175"/>
              <a:gd name="T76" fmla="*/ 71053 w 1503679"/>
              <a:gd name="T77" fmla="*/ 103808 h 257175"/>
              <a:gd name="T78" fmla="*/ 71053 w 1503679"/>
              <a:gd name="T79" fmla="*/ 153076 h 257175"/>
              <a:gd name="T80" fmla="*/ 113195 w 1503679"/>
              <a:gd name="T81" fmla="*/ 128400 h 257175"/>
              <a:gd name="T82" fmla="*/ 71053 w 1503679"/>
              <a:gd name="T83" fmla="*/ 103808 h 257175"/>
              <a:gd name="T84" fmla="*/ 113195 w 1503679"/>
              <a:gd name="T85" fmla="*/ 128400 h 257175"/>
              <a:gd name="T86" fmla="*/ 71053 w 1503679"/>
              <a:gd name="T87" fmla="*/ 153076 h 257175"/>
              <a:gd name="T88" fmla="*/ 155482 w 1503679"/>
              <a:gd name="T89" fmla="*/ 153076 h 257175"/>
              <a:gd name="T90" fmla="*/ 113195 w 1503679"/>
              <a:gd name="T91" fmla="*/ 128400 h 257175"/>
              <a:gd name="T92" fmla="*/ 155195 w 1503679"/>
              <a:gd name="T93" fmla="*/ 103808 h 257175"/>
              <a:gd name="T94" fmla="*/ 71053 w 1503679"/>
              <a:gd name="T95" fmla="*/ 103808 h 257175"/>
              <a:gd name="T96" fmla="*/ 113195 w 1503679"/>
              <a:gd name="T97" fmla="*/ 128400 h 257175"/>
              <a:gd name="T98" fmla="*/ 155195 w 1503679"/>
              <a:gd name="T99" fmla="*/ 103808 h 2571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57175">
                <a:moveTo>
                  <a:pt x="225386" y="0"/>
                </a:moveTo>
                <a:lnTo>
                  <a:pt x="213740" y="3724"/>
                </a:lnTo>
                <a:lnTo>
                  <a:pt x="0" y="128442"/>
                </a:lnTo>
                <a:lnTo>
                  <a:pt x="213740" y="253160"/>
                </a:lnTo>
                <a:lnTo>
                  <a:pt x="216409" y="254523"/>
                </a:lnTo>
                <a:lnTo>
                  <a:pt x="226679" y="256758"/>
                </a:lnTo>
                <a:lnTo>
                  <a:pt x="237225" y="254450"/>
                </a:lnTo>
                <a:lnTo>
                  <a:pt x="247251" y="247240"/>
                </a:lnTo>
                <a:lnTo>
                  <a:pt x="255961" y="234770"/>
                </a:lnTo>
                <a:lnTo>
                  <a:pt x="256138" y="222912"/>
                </a:lnTo>
                <a:lnTo>
                  <a:pt x="251536" y="212043"/>
                </a:lnTo>
                <a:lnTo>
                  <a:pt x="242578" y="203749"/>
                </a:lnTo>
                <a:lnTo>
                  <a:pt x="162408" y="157017"/>
                </a:lnTo>
                <a:lnTo>
                  <a:pt x="56650" y="157017"/>
                </a:lnTo>
                <a:lnTo>
                  <a:pt x="56650" y="99867"/>
                </a:lnTo>
                <a:lnTo>
                  <a:pt x="162097" y="99867"/>
                </a:lnTo>
                <a:lnTo>
                  <a:pt x="245877" y="50864"/>
                </a:lnTo>
                <a:lnTo>
                  <a:pt x="252443" y="42971"/>
                </a:lnTo>
                <a:lnTo>
                  <a:pt x="255309" y="32764"/>
                </a:lnTo>
                <a:lnTo>
                  <a:pt x="253835" y="20728"/>
                </a:lnTo>
                <a:lnTo>
                  <a:pt x="247384" y="7349"/>
                </a:lnTo>
                <a:lnTo>
                  <a:pt x="237140" y="1344"/>
                </a:lnTo>
                <a:lnTo>
                  <a:pt x="225386" y="0"/>
                </a:lnTo>
                <a:close/>
              </a:path>
              <a:path w="1503679" h="257175">
                <a:moveTo>
                  <a:pt x="162097" y="99867"/>
                </a:moveTo>
                <a:lnTo>
                  <a:pt x="56650" y="99867"/>
                </a:lnTo>
                <a:lnTo>
                  <a:pt x="56650" y="157017"/>
                </a:lnTo>
                <a:lnTo>
                  <a:pt x="162408" y="157017"/>
                </a:lnTo>
                <a:lnTo>
                  <a:pt x="155647" y="153076"/>
                </a:lnTo>
                <a:lnTo>
                  <a:pt x="71128" y="153076"/>
                </a:lnTo>
                <a:lnTo>
                  <a:pt x="71128" y="103808"/>
                </a:lnTo>
                <a:lnTo>
                  <a:pt x="155360" y="103808"/>
                </a:lnTo>
                <a:lnTo>
                  <a:pt x="162097" y="99867"/>
                </a:lnTo>
                <a:close/>
              </a:path>
              <a:path w="1503679" h="257175">
                <a:moveTo>
                  <a:pt x="1503688" y="99867"/>
                </a:moveTo>
                <a:lnTo>
                  <a:pt x="162097" y="99867"/>
                </a:lnTo>
                <a:lnTo>
                  <a:pt x="113315" y="128400"/>
                </a:lnTo>
                <a:lnTo>
                  <a:pt x="162408" y="157017"/>
                </a:lnTo>
                <a:lnTo>
                  <a:pt x="1503688" y="157017"/>
                </a:lnTo>
                <a:lnTo>
                  <a:pt x="1503688" y="99867"/>
                </a:lnTo>
                <a:close/>
              </a:path>
              <a:path w="1503679" h="257175">
                <a:moveTo>
                  <a:pt x="71128" y="103808"/>
                </a:moveTo>
                <a:lnTo>
                  <a:pt x="71128" y="153076"/>
                </a:lnTo>
                <a:lnTo>
                  <a:pt x="113315" y="128400"/>
                </a:lnTo>
                <a:lnTo>
                  <a:pt x="71128" y="103808"/>
                </a:lnTo>
                <a:close/>
              </a:path>
              <a:path w="1503679" h="257175">
                <a:moveTo>
                  <a:pt x="113315" y="128400"/>
                </a:moveTo>
                <a:lnTo>
                  <a:pt x="71128" y="153076"/>
                </a:lnTo>
                <a:lnTo>
                  <a:pt x="155647" y="153076"/>
                </a:lnTo>
                <a:lnTo>
                  <a:pt x="113315" y="128400"/>
                </a:lnTo>
                <a:close/>
              </a:path>
              <a:path w="1503679" h="257175">
                <a:moveTo>
                  <a:pt x="155360" y="103808"/>
                </a:moveTo>
                <a:lnTo>
                  <a:pt x="71128" y="103808"/>
                </a:lnTo>
                <a:lnTo>
                  <a:pt x="113315" y="128400"/>
                </a:lnTo>
                <a:lnTo>
                  <a:pt x="155360" y="103808"/>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2852" name="object 4"/>
          <p:cNvSpPr>
            <a:spLocks/>
          </p:cNvSpPr>
          <p:nvPr/>
        </p:nvSpPr>
        <p:spPr bwMode="auto">
          <a:xfrm>
            <a:off x="3357563" y="4894264"/>
            <a:ext cx="1503362" cy="257175"/>
          </a:xfrm>
          <a:custGeom>
            <a:avLst/>
            <a:gdLst>
              <a:gd name="T0" fmla="*/ 225112 w 1503679"/>
              <a:gd name="T1" fmla="*/ 0 h 257175"/>
              <a:gd name="T2" fmla="*/ 213515 w 1503679"/>
              <a:gd name="T3" fmla="*/ 3779 h 257175"/>
              <a:gd name="T4" fmla="*/ 0 w 1503679"/>
              <a:gd name="T5" fmla="*/ 128485 h 257175"/>
              <a:gd name="T6" fmla="*/ 213515 w 1503679"/>
              <a:gd name="T7" fmla="*/ 253203 h 257175"/>
              <a:gd name="T8" fmla="*/ 216194 w 1503679"/>
              <a:gd name="T9" fmla="*/ 254573 h 257175"/>
              <a:gd name="T10" fmla="*/ 226451 w 1503679"/>
              <a:gd name="T11" fmla="*/ 256800 h 257175"/>
              <a:gd name="T12" fmla="*/ 236982 w 1503679"/>
              <a:gd name="T13" fmla="*/ 254484 h 257175"/>
              <a:gd name="T14" fmla="*/ 246993 w 1503679"/>
              <a:gd name="T15" fmla="*/ 247263 h 257175"/>
              <a:gd name="T16" fmla="*/ 255690 w 1503679"/>
              <a:gd name="T17" fmla="*/ 234777 h 257175"/>
              <a:gd name="T18" fmla="*/ 255869 w 1503679"/>
              <a:gd name="T19" fmla="*/ 222917 h 257175"/>
              <a:gd name="T20" fmla="*/ 251273 w 1503679"/>
              <a:gd name="T21" fmla="*/ 212079 h 257175"/>
              <a:gd name="T22" fmla="*/ 242323 w 1503679"/>
              <a:gd name="T23" fmla="*/ 203804 h 257175"/>
              <a:gd name="T24" fmla="*/ 162332 w 1503679"/>
              <a:gd name="T25" fmla="*/ 157060 h 257175"/>
              <a:gd name="T26" fmla="*/ 56590 w 1503679"/>
              <a:gd name="T27" fmla="*/ 157060 h 257175"/>
              <a:gd name="T28" fmla="*/ 56590 w 1503679"/>
              <a:gd name="T29" fmla="*/ 99910 h 257175"/>
              <a:gd name="T30" fmla="*/ 161924 w 1503679"/>
              <a:gd name="T31" fmla="*/ 99910 h 257175"/>
              <a:gd name="T32" fmla="*/ 245684 w 1503679"/>
              <a:gd name="T33" fmla="*/ 50853 h 257175"/>
              <a:gd name="T34" fmla="*/ 252205 w 1503679"/>
              <a:gd name="T35" fmla="*/ 42956 h 257175"/>
              <a:gd name="T36" fmla="*/ 255028 w 1503679"/>
              <a:gd name="T37" fmla="*/ 32748 h 257175"/>
              <a:gd name="T38" fmla="*/ 253523 w 1503679"/>
              <a:gd name="T39" fmla="*/ 20708 h 257175"/>
              <a:gd name="T40" fmla="*/ 247041 w 1503679"/>
              <a:gd name="T41" fmla="*/ 7312 h 257175"/>
              <a:gd name="T42" fmla="*/ 236820 w 1503679"/>
              <a:gd name="T43" fmla="*/ 1326 h 257175"/>
              <a:gd name="T44" fmla="*/ 225112 w 1503679"/>
              <a:gd name="T45" fmla="*/ 0 h 257175"/>
              <a:gd name="T46" fmla="*/ 161924 w 1503679"/>
              <a:gd name="T47" fmla="*/ 99910 h 257175"/>
              <a:gd name="T48" fmla="*/ 56590 w 1503679"/>
              <a:gd name="T49" fmla="*/ 99910 h 257175"/>
              <a:gd name="T50" fmla="*/ 56590 w 1503679"/>
              <a:gd name="T51" fmla="*/ 157060 h 257175"/>
              <a:gd name="T52" fmla="*/ 162332 w 1503679"/>
              <a:gd name="T53" fmla="*/ 157060 h 257175"/>
              <a:gd name="T54" fmla="*/ 155607 w 1503679"/>
              <a:gd name="T55" fmla="*/ 153131 h 257175"/>
              <a:gd name="T56" fmla="*/ 71053 w 1503679"/>
              <a:gd name="T57" fmla="*/ 153131 h 257175"/>
              <a:gd name="T58" fmla="*/ 71053 w 1503679"/>
              <a:gd name="T59" fmla="*/ 103720 h 257175"/>
              <a:gd name="T60" fmla="*/ 155417 w 1503679"/>
              <a:gd name="T61" fmla="*/ 103720 h 257175"/>
              <a:gd name="T62" fmla="*/ 161924 w 1503679"/>
              <a:gd name="T63" fmla="*/ 99910 h 257175"/>
              <a:gd name="T64" fmla="*/ 1502103 w 1503679"/>
              <a:gd name="T65" fmla="*/ 99910 h 257175"/>
              <a:gd name="T66" fmla="*/ 161924 w 1503679"/>
              <a:gd name="T67" fmla="*/ 99910 h 257175"/>
              <a:gd name="T68" fmla="*/ 113282 w 1503679"/>
              <a:gd name="T69" fmla="*/ 128398 h 257175"/>
              <a:gd name="T70" fmla="*/ 162332 w 1503679"/>
              <a:gd name="T71" fmla="*/ 157060 h 257175"/>
              <a:gd name="T72" fmla="*/ 1502103 w 1503679"/>
              <a:gd name="T73" fmla="*/ 157060 h 257175"/>
              <a:gd name="T74" fmla="*/ 1502103 w 1503679"/>
              <a:gd name="T75" fmla="*/ 99910 h 257175"/>
              <a:gd name="T76" fmla="*/ 71053 w 1503679"/>
              <a:gd name="T77" fmla="*/ 103720 h 257175"/>
              <a:gd name="T78" fmla="*/ 71053 w 1503679"/>
              <a:gd name="T79" fmla="*/ 153131 h 257175"/>
              <a:gd name="T80" fmla="*/ 113282 w 1503679"/>
              <a:gd name="T81" fmla="*/ 128398 h 257175"/>
              <a:gd name="T82" fmla="*/ 71053 w 1503679"/>
              <a:gd name="T83" fmla="*/ 103720 h 257175"/>
              <a:gd name="T84" fmla="*/ 113282 w 1503679"/>
              <a:gd name="T85" fmla="*/ 128398 h 257175"/>
              <a:gd name="T86" fmla="*/ 71053 w 1503679"/>
              <a:gd name="T87" fmla="*/ 153131 h 257175"/>
              <a:gd name="T88" fmla="*/ 155607 w 1503679"/>
              <a:gd name="T89" fmla="*/ 153131 h 257175"/>
              <a:gd name="T90" fmla="*/ 113282 w 1503679"/>
              <a:gd name="T91" fmla="*/ 128398 h 257175"/>
              <a:gd name="T92" fmla="*/ 155417 w 1503679"/>
              <a:gd name="T93" fmla="*/ 103720 h 257175"/>
              <a:gd name="T94" fmla="*/ 71053 w 1503679"/>
              <a:gd name="T95" fmla="*/ 103720 h 257175"/>
              <a:gd name="T96" fmla="*/ 113282 w 1503679"/>
              <a:gd name="T97" fmla="*/ 128398 h 257175"/>
              <a:gd name="T98" fmla="*/ 155417 w 1503679"/>
              <a:gd name="T99" fmla="*/ 103720 h 2571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57175">
                <a:moveTo>
                  <a:pt x="225348" y="0"/>
                </a:moveTo>
                <a:lnTo>
                  <a:pt x="213740" y="3779"/>
                </a:lnTo>
                <a:lnTo>
                  <a:pt x="0" y="128485"/>
                </a:lnTo>
                <a:lnTo>
                  <a:pt x="213740" y="253203"/>
                </a:lnTo>
                <a:lnTo>
                  <a:pt x="216424" y="254573"/>
                </a:lnTo>
                <a:lnTo>
                  <a:pt x="226691" y="256800"/>
                </a:lnTo>
                <a:lnTo>
                  <a:pt x="237232" y="254484"/>
                </a:lnTo>
                <a:lnTo>
                  <a:pt x="247253" y="247263"/>
                </a:lnTo>
                <a:lnTo>
                  <a:pt x="255960" y="234777"/>
                </a:lnTo>
                <a:lnTo>
                  <a:pt x="256139" y="222917"/>
                </a:lnTo>
                <a:lnTo>
                  <a:pt x="251538" y="212079"/>
                </a:lnTo>
                <a:lnTo>
                  <a:pt x="242578" y="203804"/>
                </a:lnTo>
                <a:lnTo>
                  <a:pt x="162502" y="157060"/>
                </a:lnTo>
                <a:lnTo>
                  <a:pt x="56650" y="157060"/>
                </a:lnTo>
                <a:lnTo>
                  <a:pt x="56650" y="99910"/>
                </a:lnTo>
                <a:lnTo>
                  <a:pt x="162094" y="99910"/>
                </a:lnTo>
                <a:lnTo>
                  <a:pt x="245944" y="50853"/>
                </a:lnTo>
                <a:lnTo>
                  <a:pt x="252470" y="42956"/>
                </a:lnTo>
                <a:lnTo>
                  <a:pt x="255298" y="32748"/>
                </a:lnTo>
                <a:lnTo>
                  <a:pt x="253789" y="20708"/>
                </a:lnTo>
                <a:lnTo>
                  <a:pt x="247301" y="7312"/>
                </a:lnTo>
                <a:lnTo>
                  <a:pt x="237070" y="1326"/>
                </a:lnTo>
                <a:lnTo>
                  <a:pt x="225348" y="0"/>
                </a:lnTo>
                <a:close/>
              </a:path>
              <a:path w="1503679" h="257175">
                <a:moveTo>
                  <a:pt x="162094" y="99910"/>
                </a:moveTo>
                <a:lnTo>
                  <a:pt x="56650" y="99910"/>
                </a:lnTo>
                <a:lnTo>
                  <a:pt x="56650" y="157060"/>
                </a:lnTo>
                <a:lnTo>
                  <a:pt x="162502" y="157060"/>
                </a:lnTo>
                <a:lnTo>
                  <a:pt x="155772" y="153131"/>
                </a:lnTo>
                <a:lnTo>
                  <a:pt x="71128" y="153131"/>
                </a:lnTo>
                <a:lnTo>
                  <a:pt x="71128" y="103720"/>
                </a:lnTo>
                <a:lnTo>
                  <a:pt x="155582" y="103720"/>
                </a:lnTo>
                <a:lnTo>
                  <a:pt x="162094" y="99910"/>
                </a:lnTo>
                <a:close/>
              </a:path>
              <a:path w="1503679" h="257175">
                <a:moveTo>
                  <a:pt x="1503688" y="99910"/>
                </a:moveTo>
                <a:lnTo>
                  <a:pt x="162094" y="99910"/>
                </a:lnTo>
                <a:lnTo>
                  <a:pt x="113402" y="128398"/>
                </a:lnTo>
                <a:lnTo>
                  <a:pt x="162502" y="157060"/>
                </a:lnTo>
                <a:lnTo>
                  <a:pt x="1503688" y="157060"/>
                </a:lnTo>
                <a:lnTo>
                  <a:pt x="1503688" y="99910"/>
                </a:lnTo>
                <a:close/>
              </a:path>
              <a:path w="1503679" h="257175">
                <a:moveTo>
                  <a:pt x="71128" y="103720"/>
                </a:moveTo>
                <a:lnTo>
                  <a:pt x="71128" y="153131"/>
                </a:lnTo>
                <a:lnTo>
                  <a:pt x="113402" y="128398"/>
                </a:lnTo>
                <a:lnTo>
                  <a:pt x="71128" y="103720"/>
                </a:lnTo>
                <a:close/>
              </a:path>
              <a:path w="1503679" h="257175">
                <a:moveTo>
                  <a:pt x="113402" y="128398"/>
                </a:moveTo>
                <a:lnTo>
                  <a:pt x="71128" y="153131"/>
                </a:lnTo>
                <a:lnTo>
                  <a:pt x="155772" y="153131"/>
                </a:lnTo>
                <a:lnTo>
                  <a:pt x="113402" y="128398"/>
                </a:lnTo>
                <a:close/>
              </a:path>
              <a:path w="1503679" h="257175">
                <a:moveTo>
                  <a:pt x="155582" y="103720"/>
                </a:moveTo>
                <a:lnTo>
                  <a:pt x="71128" y="103720"/>
                </a:lnTo>
                <a:lnTo>
                  <a:pt x="113402" y="128398"/>
                </a:lnTo>
                <a:lnTo>
                  <a:pt x="155582" y="103720"/>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2853" name="object 5"/>
          <p:cNvSpPr>
            <a:spLocks noChangeArrowheads="1"/>
          </p:cNvSpPr>
          <p:nvPr/>
        </p:nvSpPr>
        <p:spPr bwMode="auto">
          <a:xfrm>
            <a:off x="2773363" y="2146301"/>
            <a:ext cx="622300" cy="3482975"/>
          </a:xfrm>
          <a:prstGeom prst="rect">
            <a:avLst/>
          </a:prstGeom>
          <a:blipFill dpi="0" rotWithShape="1">
            <a:blip r:embed="rId4"/>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54" name="object 6"/>
          <p:cNvSpPr>
            <a:spLocks noChangeArrowheads="1"/>
          </p:cNvSpPr>
          <p:nvPr/>
        </p:nvSpPr>
        <p:spPr bwMode="auto">
          <a:xfrm>
            <a:off x="2851151" y="4811714"/>
            <a:ext cx="403225" cy="915987"/>
          </a:xfrm>
          <a:prstGeom prst="rect">
            <a:avLst/>
          </a:prstGeom>
          <a:blipFill dpi="0" rotWithShape="1">
            <a:blip r:embed="rId5"/>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55" name="object 7"/>
          <p:cNvSpPr>
            <a:spLocks noChangeArrowheads="1"/>
          </p:cNvSpPr>
          <p:nvPr/>
        </p:nvSpPr>
        <p:spPr bwMode="auto">
          <a:xfrm>
            <a:off x="2819401" y="2171700"/>
            <a:ext cx="530225" cy="3392488"/>
          </a:xfrm>
          <a:prstGeom prst="rect">
            <a:avLst/>
          </a:prstGeom>
          <a:blipFill dpi="0" rotWithShape="1">
            <a:blip r:embed="rId6"/>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56" name="object 8"/>
          <p:cNvSpPr txBox="1">
            <a:spLocks noChangeArrowheads="1"/>
          </p:cNvSpPr>
          <p:nvPr/>
        </p:nvSpPr>
        <p:spPr bwMode="auto">
          <a:xfrm>
            <a:off x="3563938" y="2979739"/>
            <a:ext cx="660400" cy="13961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127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 eaLnBrk="1" hangingPunct="1">
              <a:lnSpc>
                <a:spcPct val="144000"/>
              </a:lnSpc>
            </a:pPr>
            <a:r>
              <a:rPr lang="en-US" altLang="en-US" sz="2100">
                <a:solidFill>
                  <a:srgbClr val="181817"/>
                </a:solidFill>
                <a:latin typeface="Arial" panose="020B0604020202020204" pitchFamily="34" charset="0"/>
              </a:rPr>
              <a:t>Read</a:t>
            </a:r>
            <a:r>
              <a:rPr lang="en-US" altLang="en-US" sz="2100">
                <a:solidFill>
                  <a:srgbClr val="181817"/>
                </a:solidFill>
                <a:latin typeface="Times New Roman" panose="02020603050405020304" pitchFamily="18" charset="0"/>
                <a:cs typeface="Times New Roman" panose="02020603050405020304" pitchFamily="18" charset="0"/>
              </a:rPr>
              <a:t> </a:t>
            </a:r>
            <a:r>
              <a:rPr lang="en-US" altLang="en-US" sz="2100">
                <a:solidFill>
                  <a:srgbClr val="181817"/>
                </a:solidFill>
                <a:latin typeface="Arial" panose="020B0604020202020204" pitchFamily="34" charset="0"/>
              </a:rPr>
              <a:t>Write</a:t>
            </a:r>
            <a:r>
              <a:rPr lang="en-US" altLang="en-US" sz="2100">
                <a:solidFill>
                  <a:srgbClr val="181817"/>
                </a:solidFill>
                <a:latin typeface="Times New Roman" panose="02020603050405020304" pitchFamily="18" charset="0"/>
                <a:cs typeface="Times New Roman" panose="02020603050405020304" pitchFamily="18" charset="0"/>
              </a:rPr>
              <a:t> </a:t>
            </a:r>
            <a:r>
              <a:rPr lang="en-US" altLang="en-US" sz="2100">
                <a:solidFill>
                  <a:srgbClr val="181817"/>
                </a:solidFill>
                <a:latin typeface="Arial" panose="020B0604020202020204" pitchFamily="34" charset="0"/>
              </a:rPr>
              <a:t>Read</a:t>
            </a:r>
            <a:endParaRPr lang="en-US" altLang="en-US" sz="2100">
              <a:latin typeface="Arial" panose="020B0604020202020204" pitchFamily="34" charset="0"/>
            </a:endParaRPr>
          </a:p>
        </p:txBody>
      </p:sp>
      <p:sp>
        <p:nvSpPr>
          <p:cNvPr id="9" name="object 9">
            <a:extLst>
              <a:ext uri="{FF2B5EF4-FFF2-40B4-BE49-F238E27FC236}"/>
            </a:extLst>
          </p:cNvPr>
          <p:cNvSpPr txBox="1"/>
          <p:nvPr/>
        </p:nvSpPr>
        <p:spPr>
          <a:xfrm>
            <a:off x="3563938" y="5205414"/>
            <a:ext cx="660400" cy="323165"/>
          </a:xfrm>
          <a:prstGeom prst="rect">
            <a:avLst/>
          </a:prstGeom>
        </p:spPr>
        <p:txBody>
          <a:bodyPr lIns="0" tIns="0" rIns="0" bIns="0">
            <a:spAutoFit/>
          </a:bodyPr>
          <a:lstStyle/>
          <a:p>
            <a:pPr marL="12700">
              <a:defRPr/>
            </a:pPr>
            <a:r>
              <a:rPr sz="2100" spc="-5" dirty="0">
                <a:solidFill>
                  <a:srgbClr val="181817"/>
                </a:solidFill>
                <a:latin typeface="Arial"/>
                <a:cs typeface="Arial"/>
              </a:rPr>
              <a:t>Read</a:t>
            </a:r>
            <a:endParaRPr sz="2100">
              <a:latin typeface="Arial"/>
              <a:cs typeface="Arial"/>
            </a:endParaRPr>
          </a:p>
        </p:txBody>
      </p:sp>
      <p:sp>
        <p:nvSpPr>
          <p:cNvPr id="10" name="object 10">
            <a:extLst>
              <a:ext uri="{FF2B5EF4-FFF2-40B4-BE49-F238E27FC236}"/>
            </a:extLst>
          </p:cNvPr>
          <p:cNvSpPr txBox="1"/>
          <p:nvPr/>
        </p:nvSpPr>
        <p:spPr>
          <a:xfrm>
            <a:off x="2819400" y="2170947"/>
            <a:ext cx="261610" cy="3393440"/>
          </a:xfrm>
          <a:prstGeom prst="rect">
            <a:avLst/>
          </a:prstGeom>
          <a:ln w="12700">
            <a:solidFill>
              <a:srgbClr val="000000"/>
            </a:solidFill>
          </a:ln>
        </p:spPr>
        <p:txBody>
          <a:bodyPr vert="vert270" lIns="0" tIns="0" rIns="0" bIns="0">
            <a:spAutoFit/>
          </a:bodyPr>
          <a:lstStyle/>
          <a:p>
            <a:pPr marL="19050">
              <a:defRPr/>
            </a:pPr>
            <a:r>
              <a:rPr sz="1700" spc="-5" dirty="0">
                <a:latin typeface="Arial"/>
                <a:cs typeface="Arial"/>
              </a:rPr>
              <a:t>Driver</a:t>
            </a:r>
            <a:endParaRPr sz="1700">
              <a:latin typeface="Arial"/>
              <a:cs typeface="Arial"/>
            </a:endParaRPr>
          </a:p>
        </p:txBody>
      </p:sp>
      <p:sp>
        <p:nvSpPr>
          <p:cNvPr id="462859" name="object 11"/>
          <p:cNvSpPr>
            <a:spLocks noChangeArrowheads="1"/>
          </p:cNvSpPr>
          <p:nvPr/>
        </p:nvSpPr>
        <p:spPr bwMode="auto">
          <a:xfrm>
            <a:off x="1846264" y="238126"/>
            <a:ext cx="2484437" cy="593725"/>
          </a:xfrm>
          <a:prstGeom prst="rect">
            <a:avLst/>
          </a:prstGeom>
          <a:blipFill dpi="0" rotWithShape="1">
            <a:blip r:embed="rId7"/>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60" name="object 12"/>
          <p:cNvSpPr>
            <a:spLocks noChangeArrowheads="1"/>
          </p:cNvSpPr>
          <p:nvPr/>
        </p:nvSpPr>
        <p:spPr bwMode="auto">
          <a:xfrm>
            <a:off x="7850189" y="366713"/>
            <a:ext cx="2122487" cy="455612"/>
          </a:xfrm>
          <a:prstGeom prst="rect">
            <a:avLst/>
          </a:prstGeom>
          <a:blipFill dpi="0" rotWithShape="1">
            <a:blip r:embed="rId8"/>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61" name="object 13"/>
          <p:cNvSpPr>
            <a:spLocks noChangeArrowheads="1"/>
          </p:cNvSpPr>
          <p:nvPr/>
        </p:nvSpPr>
        <p:spPr bwMode="auto">
          <a:xfrm>
            <a:off x="2090738" y="415925"/>
            <a:ext cx="1974850" cy="368300"/>
          </a:xfrm>
          <a:prstGeom prst="rect">
            <a:avLst/>
          </a:prstGeom>
          <a:blipFill dpi="0" rotWithShape="1">
            <a:blip r:embed="rId9"/>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62" name="object 14"/>
          <p:cNvSpPr>
            <a:spLocks noChangeArrowheads="1"/>
          </p:cNvSpPr>
          <p:nvPr/>
        </p:nvSpPr>
        <p:spPr bwMode="auto">
          <a:xfrm>
            <a:off x="8007350" y="492125"/>
            <a:ext cx="1773238" cy="241300"/>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63" name="object 15"/>
          <p:cNvSpPr>
            <a:spLocks noChangeArrowheads="1"/>
          </p:cNvSpPr>
          <p:nvPr/>
        </p:nvSpPr>
        <p:spPr bwMode="auto">
          <a:xfrm>
            <a:off x="5013325" y="4616451"/>
            <a:ext cx="1949450" cy="1012825"/>
          </a:xfrm>
          <a:prstGeom prst="rect">
            <a:avLst/>
          </a:prstGeom>
          <a:blipFill dpi="0" rotWithShape="1">
            <a:blip r:embed="rId11"/>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64" name="object 16"/>
          <p:cNvSpPr>
            <a:spLocks noChangeArrowheads="1"/>
          </p:cNvSpPr>
          <p:nvPr/>
        </p:nvSpPr>
        <p:spPr bwMode="auto">
          <a:xfrm>
            <a:off x="5830889" y="5197475"/>
            <a:ext cx="85725" cy="84138"/>
          </a:xfrm>
          <a:prstGeom prst="rect">
            <a:avLst/>
          </a:prstGeom>
          <a:blipFill dpi="0" rotWithShape="1">
            <a:blip r:embed="rId1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65" name="object 17"/>
          <p:cNvSpPr>
            <a:spLocks/>
          </p:cNvSpPr>
          <p:nvPr/>
        </p:nvSpPr>
        <p:spPr bwMode="auto">
          <a:xfrm>
            <a:off x="6688138" y="4637088"/>
            <a:ext cx="233362" cy="927100"/>
          </a:xfrm>
          <a:custGeom>
            <a:avLst/>
            <a:gdLst>
              <a:gd name="T0" fmla="*/ 236681 w 232410"/>
              <a:gd name="T1" fmla="*/ 0 h 928370"/>
              <a:gd name="T2" fmla="*/ 0 w 232410"/>
              <a:gd name="T3" fmla="*/ 230315 h 928370"/>
              <a:gd name="T4" fmla="*/ 0 w 232410"/>
              <a:gd name="T5" fmla="*/ 921537 h 928370"/>
              <a:gd name="T6" fmla="*/ 236681 w 232410"/>
              <a:gd name="T7" fmla="*/ 691208 h 928370"/>
              <a:gd name="T8" fmla="*/ 236681 w 232410"/>
              <a:gd name="T9" fmla="*/ 0 h 9283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70">
                <a:moveTo>
                  <a:pt x="231891" y="0"/>
                </a:moveTo>
                <a:lnTo>
                  <a:pt x="0" y="231897"/>
                </a:lnTo>
                <a:lnTo>
                  <a:pt x="0" y="927866"/>
                </a:lnTo>
                <a:lnTo>
                  <a:pt x="231891" y="695955"/>
                </a:lnTo>
                <a:lnTo>
                  <a:pt x="231891" y="0"/>
                </a:lnTo>
                <a:close/>
              </a:path>
            </a:pathLst>
          </a:custGeom>
          <a:solidFill>
            <a:srgbClr val="49872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2866" name="object 18"/>
          <p:cNvSpPr>
            <a:spLocks/>
          </p:cNvSpPr>
          <p:nvPr/>
        </p:nvSpPr>
        <p:spPr bwMode="auto">
          <a:xfrm>
            <a:off x="5056188" y="4637089"/>
            <a:ext cx="1865312" cy="231775"/>
          </a:xfrm>
          <a:custGeom>
            <a:avLst/>
            <a:gdLst>
              <a:gd name="T0" fmla="*/ 1868737 w 1864360"/>
              <a:gd name="T1" fmla="*/ 0 h 232410"/>
              <a:gd name="T2" fmla="*/ 232638 w 1864360"/>
              <a:gd name="T3" fmla="*/ 0 h 232410"/>
              <a:gd name="T4" fmla="*/ 0 w 1864360"/>
              <a:gd name="T5" fmla="*/ 228746 h 232410"/>
              <a:gd name="T6" fmla="*/ 1636253 w 1864360"/>
              <a:gd name="T7" fmla="*/ 228746 h 232410"/>
              <a:gd name="T8" fmla="*/ 1868737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3973" y="0"/>
                </a:moveTo>
                <a:lnTo>
                  <a:pt x="232044" y="0"/>
                </a:lnTo>
                <a:lnTo>
                  <a:pt x="0" y="231897"/>
                </a:lnTo>
                <a:lnTo>
                  <a:pt x="1632082" y="231897"/>
                </a:lnTo>
                <a:lnTo>
                  <a:pt x="1863973" y="0"/>
                </a:lnTo>
                <a:close/>
              </a:path>
            </a:pathLst>
          </a:custGeom>
          <a:solidFill>
            <a:srgbClr val="7BB959"/>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19" name="object 19">
            <a:extLst>
              <a:ext uri="{FF2B5EF4-FFF2-40B4-BE49-F238E27FC236}"/>
            </a:extLst>
          </p:cNvPr>
          <p:cNvSpPr txBox="1"/>
          <p:nvPr/>
        </p:nvSpPr>
        <p:spPr>
          <a:xfrm>
            <a:off x="5056188" y="4868863"/>
            <a:ext cx="1631950" cy="369332"/>
          </a:xfrm>
          <a:prstGeom prst="rect">
            <a:avLst/>
          </a:prstGeom>
          <a:solidFill>
            <a:srgbClr val="5CA82F"/>
          </a:solidFill>
        </p:spPr>
        <p:txBody>
          <a:bodyPr lIns="0" tIns="0" rIns="0" bIns="0">
            <a:spAutoFit/>
          </a:bodyPr>
          <a:lstStyle/>
          <a:p>
            <a:pPr marL="34925">
              <a:defRPr/>
            </a:pPr>
            <a:r>
              <a:rPr sz="2400" dirty="0">
                <a:solidFill>
                  <a:srgbClr val="181817"/>
                </a:solidFill>
                <a:latin typeface="Arial"/>
                <a:cs typeface="Arial"/>
              </a:rPr>
              <a:t>S</a:t>
            </a:r>
            <a:r>
              <a:rPr sz="2400" spc="-10" dirty="0">
                <a:solidFill>
                  <a:srgbClr val="181817"/>
                </a:solidFill>
                <a:latin typeface="Arial"/>
                <a:cs typeface="Arial"/>
              </a:rPr>
              <a:t>e</a:t>
            </a:r>
            <a:r>
              <a:rPr sz="2400" dirty="0">
                <a:solidFill>
                  <a:srgbClr val="181817"/>
                </a:solidFill>
                <a:latin typeface="Arial"/>
                <a:cs typeface="Arial"/>
              </a:rPr>
              <a:t>con</a:t>
            </a:r>
            <a:r>
              <a:rPr sz="2400" spc="-10" dirty="0">
                <a:solidFill>
                  <a:srgbClr val="181817"/>
                </a:solidFill>
                <a:latin typeface="Arial"/>
                <a:cs typeface="Arial"/>
              </a:rPr>
              <a:t>d</a:t>
            </a:r>
            <a:r>
              <a:rPr sz="2400" spc="-5" dirty="0">
                <a:solidFill>
                  <a:srgbClr val="181817"/>
                </a:solidFill>
                <a:latin typeface="Arial"/>
                <a:cs typeface="Arial"/>
              </a:rPr>
              <a:t>ary</a:t>
            </a:r>
            <a:endParaRPr sz="2400">
              <a:latin typeface="Arial"/>
              <a:cs typeface="Arial"/>
            </a:endParaRPr>
          </a:p>
        </p:txBody>
      </p:sp>
      <p:sp>
        <p:nvSpPr>
          <p:cNvPr id="462868" name="object 20"/>
          <p:cNvSpPr>
            <a:spLocks noChangeArrowheads="1"/>
          </p:cNvSpPr>
          <p:nvPr/>
        </p:nvSpPr>
        <p:spPr bwMode="auto">
          <a:xfrm>
            <a:off x="5013325" y="3465514"/>
            <a:ext cx="1949450" cy="1012825"/>
          </a:xfrm>
          <a:prstGeom prst="rect">
            <a:avLst/>
          </a:prstGeom>
          <a:blipFill dpi="0" rotWithShape="1">
            <a:blip r:embed="rId1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69" name="object 21"/>
          <p:cNvSpPr>
            <a:spLocks noChangeArrowheads="1"/>
          </p:cNvSpPr>
          <p:nvPr/>
        </p:nvSpPr>
        <p:spPr bwMode="auto">
          <a:xfrm>
            <a:off x="5830889" y="4044951"/>
            <a:ext cx="85725" cy="85725"/>
          </a:xfrm>
          <a:prstGeom prst="rect">
            <a:avLst/>
          </a:prstGeom>
          <a:blipFill dpi="0" rotWithShape="1">
            <a:blip r:embed="rId1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70" name="object 22"/>
          <p:cNvSpPr>
            <a:spLocks/>
          </p:cNvSpPr>
          <p:nvPr/>
        </p:nvSpPr>
        <p:spPr bwMode="auto">
          <a:xfrm>
            <a:off x="6688138" y="3484564"/>
            <a:ext cx="233362" cy="928687"/>
          </a:xfrm>
          <a:custGeom>
            <a:avLst/>
            <a:gdLst>
              <a:gd name="T0" fmla="*/ 236681 w 232410"/>
              <a:gd name="T1" fmla="*/ 0 h 928370"/>
              <a:gd name="T2" fmla="*/ 0 w 232410"/>
              <a:gd name="T3" fmla="*/ 232439 h 928370"/>
              <a:gd name="T4" fmla="*/ 0 w 232410"/>
              <a:gd name="T5" fmla="*/ 929579 h 928370"/>
              <a:gd name="T6" fmla="*/ 236681 w 232410"/>
              <a:gd name="T7" fmla="*/ 697155 h 928370"/>
              <a:gd name="T8" fmla="*/ 236681 w 232410"/>
              <a:gd name="T9" fmla="*/ 0 h 9283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70">
                <a:moveTo>
                  <a:pt x="231891" y="0"/>
                </a:moveTo>
                <a:lnTo>
                  <a:pt x="0" y="232044"/>
                </a:lnTo>
                <a:lnTo>
                  <a:pt x="0" y="927994"/>
                </a:lnTo>
                <a:lnTo>
                  <a:pt x="231891" y="695965"/>
                </a:lnTo>
                <a:lnTo>
                  <a:pt x="231891" y="0"/>
                </a:lnTo>
                <a:close/>
              </a:path>
            </a:pathLst>
          </a:custGeom>
          <a:solidFill>
            <a:srgbClr val="A82C01"/>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2871" name="object 23"/>
          <p:cNvSpPr>
            <a:spLocks/>
          </p:cNvSpPr>
          <p:nvPr/>
        </p:nvSpPr>
        <p:spPr bwMode="auto">
          <a:xfrm>
            <a:off x="5056188" y="3484563"/>
            <a:ext cx="1865312" cy="233362"/>
          </a:xfrm>
          <a:custGeom>
            <a:avLst/>
            <a:gdLst>
              <a:gd name="T0" fmla="*/ 1868737 w 1864360"/>
              <a:gd name="T1" fmla="*/ 0 h 232410"/>
              <a:gd name="T2" fmla="*/ 232638 w 1864360"/>
              <a:gd name="T3" fmla="*/ 0 h 232410"/>
              <a:gd name="T4" fmla="*/ 0 w 1864360"/>
              <a:gd name="T5" fmla="*/ 236835 h 232410"/>
              <a:gd name="T6" fmla="*/ 1636253 w 1864360"/>
              <a:gd name="T7" fmla="*/ 236835 h 232410"/>
              <a:gd name="T8" fmla="*/ 1868737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3973" y="0"/>
                </a:moveTo>
                <a:lnTo>
                  <a:pt x="232044" y="0"/>
                </a:lnTo>
                <a:lnTo>
                  <a:pt x="0" y="232044"/>
                </a:lnTo>
                <a:lnTo>
                  <a:pt x="1632082" y="232044"/>
                </a:lnTo>
                <a:lnTo>
                  <a:pt x="1863973" y="0"/>
                </a:lnTo>
                <a:close/>
              </a:path>
            </a:pathLst>
          </a:custGeom>
          <a:solidFill>
            <a:srgbClr val="DB5F34"/>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2872" name="object 24"/>
          <p:cNvSpPr txBox="1">
            <a:spLocks noChangeArrowheads="1"/>
          </p:cNvSpPr>
          <p:nvPr/>
        </p:nvSpPr>
        <p:spPr bwMode="auto">
          <a:xfrm>
            <a:off x="5056188" y="3716338"/>
            <a:ext cx="1631950" cy="369332"/>
          </a:xfrm>
          <a:prstGeom prst="rect">
            <a:avLst/>
          </a:prstGeom>
          <a:solidFill>
            <a:srgbClr val="D2380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54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r>
              <a:rPr lang="en-US" altLang="en-US" sz="2400">
                <a:solidFill>
                  <a:srgbClr val="181817"/>
                </a:solidFill>
                <a:latin typeface="Arial" panose="020B0604020202020204" pitchFamily="34" charset="0"/>
              </a:rPr>
              <a:t>Primary</a:t>
            </a:r>
            <a:endParaRPr lang="en-US" altLang="en-US" sz="2400">
              <a:latin typeface="Arial" panose="020B0604020202020204" pitchFamily="34" charset="0"/>
            </a:endParaRPr>
          </a:p>
        </p:txBody>
      </p:sp>
      <p:sp>
        <p:nvSpPr>
          <p:cNvPr id="462873" name="object 25"/>
          <p:cNvSpPr>
            <a:spLocks/>
          </p:cNvSpPr>
          <p:nvPr/>
        </p:nvSpPr>
        <p:spPr bwMode="auto">
          <a:xfrm>
            <a:off x="3357563" y="3716339"/>
            <a:ext cx="1503362" cy="200025"/>
          </a:xfrm>
          <a:custGeom>
            <a:avLst/>
            <a:gdLst>
              <a:gd name="T0" fmla="*/ 1394468 w 1503679"/>
              <a:gd name="T1" fmla="*/ 99772 h 200025"/>
              <a:gd name="T2" fmla="*/ 1315544 w 1503679"/>
              <a:gd name="T3" fmla="*/ 149374 h 200025"/>
              <a:gd name="T4" fmla="*/ 1309304 w 1503679"/>
              <a:gd name="T5" fmla="*/ 157456 h 200025"/>
              <a:gd name="T6" fmla="*/ 1306810 w 1503679"/>
              <a:gd name="T7" fmla="*/ 167737 h 200025"/>
              <a:gd name="T8" fmla="*/ 1308704 w 1503679"/>
              <a:gd name="T9" fmla="*/ 179730 h 200025"/>
              <a:gd name="T10" fmla="*/ 1315613 w 1503679"/>
              <a:gd name="T11" fmla="*/ 192949 h 200025"/>
              <a:gd name="T12" fmla="*/ 1326000 w 1503679"/>
              <a:gd name="T13" fmla="*/ 198593 h 200025"/>
              <a:gd name="T14" fmla="*/ 1337721 w 1503679"/>
              <a:gd name="T15" fmla="*/ 199531 h 200025"/>
              <a:gd name="T16" fmla="*/ 1349220 w 1503679"/>
              <a:gd name="T17" fmla="*/ 195406 h 200025"/>
              <a:gd name="T18" fmla="*/ 1456406 w 1503679"/>
              <a:gd name="T19" fmla="*/ 128360 h 200025"/>
              <a:gd name="T20" fmla="*/ 1448308 w 1503679"/>
              <a:gd name="T21" fmla="*/ 128360 h 200025"/>
              <a:gd name="T22" fmla="*/ 1448308 w 1503679"/>
              <a:gd name="T23" fmla="*/ 123909 h 200025"/>
              <a:gd name="T24" fmla="*/ 1433076 w 1503679"/>
              <a:gd name="T25" fmla="*/ 123909 h 200025"/>
              <a:gd name="T26" fmla="*/ 1394468 w 1503679"/>
              <a:gd name="T27" fmla="*/ 99772 h 200025"/>
              <a:gd name="T28" fmla="*/ 1348781 w 1503679"/>
              <a:gd name="T29" fmla="*/ 71210 h 200025"/>
              <a:gd name="T30" fmla="*/ 0 w 1503679"/>
              <a:gd name="T31" fmla="*/ 71210 h 200025"/>
              <a:gd name="T32" fmla="*/ 0 w 1503679"/>
              <a:gd name="T33" fmla="*/ 128360 h 200025"/>
              <a:gd name="T34" fmla="*/ 1348980 w 1503679"/>
              <a:gd name="T35" fmla="*/ 128360 h 200025"/>
              <a:gd name="T36" fmla="*/ 1394468 w 1503679"/>
              <a:gd name="T37" fmla="*/ 99772 h 200025"/>
              <a:gd name="T38" fmla="*/ 1348781 w 1503679"/>
              <a:gd name="T39" fmla="*/ 71210 h 200025"/>
              <a:gd name="T40" fmla="*/ 1456489 w 1503679"/>
              <a:gd name="T41" fmla="*/ 71210 h 200025"/>
              <a:gd name="T42" fmla="*/ 1448308 w 1503679"/>
              <a:gd name="T43" fmla="*/ 71210 h 200025"/>
              <a:gd name="T44" fmla="*/ 1448308 w 1503679"/>
              <a:gd name="T45" fmla="*/ 128360 h 200025"/>
              <a:gd name="T46" fmla="*/ 1456406 w 1503679"/>
              <a:gd name="T47" fmla="*/ 128360 h 200025"/>
              <a:gd name="T48" fmla="*/ 1502100 w 1503679"/>
              <a:gd name="T49" fmla="*/ 99775 h 200025"/>
              <a:gd name="T50" fmla="*/ 1456489 w 1503679"/>
              <a:gd name="T51" fmla="*/ 71210 h 200025"/>
              <a:gd name="T52" fmla="*/ 1433076 w 1503679"/>
              <a:gd name="T53" fmla="*/ 75507 h 200025"/>
              <a:gd name="T54" fmla="*/ 1394468 w 1503679"/>
              <a:gd name="T55" fmla="*/ 99772 h 200025"/>
              <a:gd name="T56" fmla="*/ 1433076 w 1503679"/>
              <a:gd name="T57" fmla="*/ 123909 h 200025"/>
              <a:gd name="T58" fmla="*/ 1433076 w 1503679"/>
              <a:gd name="T59" fmla="*/ 75507 h 200025"/>
              <a:gd name="T60" fmla="*/ 1448308 w 1503679"/>
              <a:gd name="T61" fmla="*/ 75507 h 200025"/>
              <a:gd name="T62" fmla="*/ 1433076 w 1503679"/>
              <a:gd name="T63" fmla="*/ 75507 h 200025"/>
              <a:gd name="T64" fmla="*/ 1433076 w 1503679"/>
              <a:gd name="T65" fmla="*/ 123909 h 200025"/>
              <a:gd name="T66" fmla="*/ 1448308 w 1503679"/>
              <a:gd name="T67" fmla="*/ 123909 h 200025"/>
              <a:gd name="T68" fmla="*/ 1448308 w 1503679"/>
              <a:gd name="T69" fmla="*/ 75507 h 200025"/>
              <a:gd name="T70" fmla="*/ 1336172 w 1503679"/>
              <a:gd name="T71" fmla="*/ 0 h 200025"/>
              <a:gd name="T72" fmla="*/ 1325637 w 1503679"/>
              <a:gd name="T73" fmla="*/ 2063 h 200025"/>
              <a:gd name="T74" fmla="*/ 1315481 w 1503679"/>
              <a:gd name="T75" fmla="*/ 8998 h 200025"/>
              <a:gd name="T76" fmla="*/ 1306434 w 1503679"/>
              <a:gd name="T77" fmla="*/ 21150 h 200025"/>
              <a:gd name="T78" fmla="*/ 1305920 w 1503679"/>
              <a:gd name="T79" fmla="*/ 32986 h 200025"/>
              <a:gd name="T80" fmla="*/ 1310201 w 1503679"/>
              <a:gd name="T81" fmla="*/ 43979 h 200025"/>
              <a:gd name="T82" fmla="*/ 1318896 w 1503679"/>
              <a:gd name="T83" fmla="*/ 52525 h 200025"/>
              <a:gd name="T84" fmla="*/ 1394468 w 1503679"/>
              <a:gd name="T85" fmla="*/ 99772 h 200025"/>
              <a:gd name="T86" fmla="*/ 1433076 w 1503679"/>
              <a:gd name="T87" fmla="*/ 75507 h 200025"/>
              <a:gd name="T88" fmla="*/ 1448308 w 1503679"/>
              <a:gd name="T89" fmla="*/ 75507 h 200025"/>
              <a:gd name="T90" fmla="*/ 1448308 w 1503679"/>
              <a:gd name="T91" fmla="*/ 71210 h 200025"/>
              <a:gd name="T92" fmla="*/ 1456489 w 1503679"/>
              <a:gd name="T93" fmla="*/ 71210 h 200025"/>
              <a:gd name="T94" fmla="*/ 1349220 w 1503679"/>
              <a:gd name="T95" fmla="*/ 4032 h 200025"/>
              <a:gd name="T96" fmla="*/ 1346347 w 1503679"/>
              <a:gd name="T97" fmla="*/ 2461 h 200025"/>
              <a:gd name="T98" fmla="*/ 1336172 w 1503679"/>
              <a:gd name="T99" fmla="*/ 0 h 20002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00025">
                <a:moveTo>
                  <a:pt x="1395938" y="99772"/>
                </a:moveTo>
                <a:lnTo>
                  <a:pt x="1316932" y="149374"/>
                </a:lnTo>
                <a:lnTo>
                  <a:pt x="1310684" y="157456"/>
                </a:lnTo>
                <a:lnTo>
                  <a:pt x="1308190" y="167737"/>
                </a:lnTo>
                <a:lnTo>
                  <a:pt x="1310084" y="179730"/>
                </a:lnTo>
                <a:lnTo>
                  <a:pt x="1317001" y="192949"/>
                </a:lnTo>
                <a:lnTo>
                  <a:pt x="1327400" y="198593"/>
                </a:lnTo>
                <a:lnTo>
                  <a:pt x="1339131" y="199531"/>
                </a:lnTo>
                <a:lnTo>
                  <a:pt x="1350644" y="195406"/>
                </a:lnTo>
                <a:lnTo>
                  <a:pt x="1457941" y="128360"/>
                </a:lnTo>
                <a:lnTo>
                  <a:pt x="1449836" y="128360"/>
                </a:lnTo>
                <a:lnTo>
                  <a:pt x="1449836" y="123909"/>
                </a:lnTo>
                <a:lnTo>
                  <a:pt x="1434586" y="123909"/>
                </a:lnTo>
                <a:lnTo>
                  <a:pt x="1395938" y="99772"/>
                </a:lnTo>
                <a:close/>
              </a:path>
              <a:path w="1503679" h="200025">
                <a:moveTo>
                  <a:pt x="1350204" y="71210"/>
                </a:moveTo>
                <a:lnTo>
                  <a:pt x="0" y="71210"/>
                </a:lnTo>
                <a:lnTo>
                  <a:pt x="0" y="128360"/>
                </a:lnTo>
                <a:lnTo>
                  <a:pt x="1350404" y="128360"/>
                </a:lnTo>
                <a:lnTo>
                  <a:pt x="1395938" y="99772"/>
                </a:lnTo>
                <a:lnTo>
                  <a:pt x="1350204" y="71210"/>
                </a:lnTo>
                <a:close/>
              </a:path>
              <a:path w="1503679" h="200025">
                <a:moveTo>
                  <a:pt x="1458024" y="71210"/>
                </a:moveTo>
                <a:lnTo>
                  <a:pt x="1449836" y="71210"/>
                </a:lnTo>
                <a:lnTo>
                  <a:pt x="1449836" y="128360"/>
                </a:lnTo>
                <a:lnTo>
                  <a:pt x="1457941" y="128360"/>
                </a:lnTo>
                <a:lnTo>
                  <a:pt x="1503685" y="99775"/>
                </a:lnTo>
                <a:lnTo>
                  <a:pt x="1458024" y="71210"/>
                </a:lnTo>
                <a:close/>
              </a:path>
              <a:path w="1503679" h="200025">
                <a:moveTo>
                  <a:pt x="1434586" y="75507"/>
                </a:moveTo>
                <a:lnTo>
                  <a:pt x="1395938" y="99772"/>
                </a:lnTo>
                <a:lnTo>
                  <a:pt x="1434586" y="123909"/>
                </a:lnTo>
                <a:lnTo>
                  <a:pt x="1434586" y="75507"/>
                </a:lnTo>
                <a:close/>
              </a:path>
              <a:path w="1503679" h="200025">
                <a:moveTo>
                  <a:pt x="1449836" y="75507"/>
                </a:moveTo>
                <a:lnTo>
                  <a:pt x="1434586" y="75507"/>
                </a:lnTo>
                <a:lnTo>
                  <a:pt x="1434586" y="123909"/>
                </a:lnTo>
                <a:lnTo>
                  <a:pt x="1449836" y="123909"/>
                </a:lnTo>
                <a:lnTo>
                  <a:pt x="1449836" y="75507"/>
                </a:lnTo>
                <a:close/>
              </a:path>
              <a:path w="1503679" h="200025">
                <a:moveTo>
                  <a:pt x="1337582" y="0"/>
                </a:moveTo>
                <a:lnTo>
                  <a:pt x="1327037" y="2063"/>
                </a:lnTo>
                <a:lnTo>
                  <a:pt x="1316869" y="8998"/>
                </a:lnTo>
                <a:lnTo>
                  <a:pt x="1307813" y="21150"/>
                </a:lnTo>
                <a:lnTo>
                  <a:pt x="1307297" y="32986"/>
                </a:lnTo>
                <a:lnTo>
                  <a:pt x="1311582" y="43979"/>
                </a:lnTo>
                <a:lnTo>
                  <a:pt x="1320286" y="52525"/>
                </a:lnTo>
                <a:lnTo>
                  <a:pt x="1395938" y="99772"/>
                </a:lnTo>
                <a:lnTo>
                  <a:pt x="1434586" y="75507"/>
                </a:lnTo>
                <a:lnTo>
                  <a:pt x="1449836" y="75507"/>
                </a:lnTo>
                <a:lnTo>
                  <a:pt x="1449836" y="71210"/>
                </a:lnTo>
                <a:lnTo>
                  <a:pt x="1458024" y="71210"/>
                </a:lnTo>
                <a:lnTo>
                  <a:pt x="1350644" y="4032"/>
                </a:lnTo>
                <a:lnTo>
                  <a:pt x="1347767" y="2461"/>
                </a:lnTo>
                <a:lnTo>
                  <a:pt x="1337582" y="0"/>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2874" name="object 26"/>
          <p:cNvSpPr>
            <a:spLocks/>
          </p:cNvSpPr>
          <p:nvPr/>
        </p:nvSpPr>
        <p:spPr bwMode="auto">
          <a:xfrm>
            <a:off x="6919914" y="3810001"/>
            <a:ext cx="585787" cy="1323975"/>
          </a:xfrm>
          <a:custGeom>
            <a:avLst/>
            <a:gdLst>
              <a:gd name="T0" fmla="*/ 213939 w 585470"/>
              <a:gd name="T1" fmla="*/ 1072383 h 1323975"/>
              <a:gd name="T2" fmla="*/ 232796 w 585470"/>
              <a:gd name="T3" fmla="*/ 1321045 h 1323975"/>
              <a:gd name="T4" fmla="*/ 245832 w 585470"/>
              <a:gd name="T5" fmla="*/ 1323766 h 1323975"/>
              <a:gd name="T6" fmla="*/ 265854 w 585470"/>
              <a:gd name="T7" fmla="*/ 1312839 h 1323975"/>
              <a:gd name="T8" fmla="*/ 272994 w 585470"/>
              <a:gd name="T9" fmla="*/ 1287823 h 1323975"/>
              <a:gd name="T10" fmla="*/ 257886 w 585470"/>
              <a:gd name="T11" fmla="*/ 1269610 h 1323975"/>
              <a:gd name="T12" fmla="*/ 70934 w 585470"/>
              <a:gd name="T13" fmla="*/ 1236844 h 1323975"/>
              <a:gd name="T14" fmla="*/ 104186 w 585470"/>
              <a:gd name="T15" fmla="*/ 1172074 h 1323975"/>
              <a:gd name="T16" fmla="*/ 197527 w 585470"/>
              <a:gd name="T17" fmla="*/ 1136903 h 1323975"/>
              <a:gd name="T18" fmla="*/ 257688 w 585470"/>
              <a:gd name="T19" fmla="*/ 1098188 h 1323975"/>
              <a:gd name="T20" fmla="*/ 247789 w 585470"/>
              <a:gd name="T21" fmla="*/ 1073369 h 1323975"/>
              <a:gd name="T22" fmla="*/ 225247 w 585470"/>
              <a:gd name="T23" fmla="*/ 1067778 h 1323975"/>
              <a:gd name="T24" fmla="*/ 220203 w 585470"/>
              <a:gd name="T25" fmla="*/ 1124711 h 1323975"/>
              <a:gd name="T26" fmla="*/ 127751 w 585470"/>
              <a:gd name="T27" fmla="*/ 1165347 h 1323975"/>
              <a:gd name="T28" fmla="*/ 61765 w 585470"/>
              <a:gd name="T29" fmla="*/ 1180337 h 1323975"/>
              <a:gd name="T30" fmla="*/ 93092 w 585470"/>
              <a:gd name="T31" fmla="*/ 1233165 h 1323975"/>
              <a:gd name="T32" fmla="*/ 82673 w 585470"/>
              <a:gd name="T33" fmla="*/ 1232153 h 1323975"/>
              <a:gd name="T34" fmla="*/ 154083 w 585470"/>
              <a:gd name="T35" fmla="*/ 1182873 h 1323975"/>
              <a:gd name="T36" fmla="*/ 255610 w 585470"/>
              <a:gd name="T37" fmla="*/ 1108581 h 1323975"/>
              <a:gd name="T38" fmla="*/ 150936 w 585470"/>
              <a:gd name="T39" fmla="*/ 1217795 h 1323975"/>
              <a:gd name="T40" fmla="*/ 119958 w 585470"/>
              <a:gd name="T41" fmla="*/ 1226938 h 1323975"/>
              <a:gd name="T42" fmla="*/ 70934 w 585470"/>
              <a:gd name="T43" fmla="*/ 1236844 h 1323975"/>
              <a:gd name="T44" fmla="*/ 150936 w 585470"/>
              <a:gd name="T45" fmla="*/ 1217795 h 1323975"/>
              <a:gd name="T46" fmla="*/ 82673 w 585470"/>
              <a:gd name="T47" fmla="*/ 1232153 h 1323975"/>
              <a:gd name="T48" fmla="*/ 78853 w 585470"/>
              <a:gd name="T49" fmla="*/ 1182873 h 1323975"/>
              <a:gd name="T50" fmla="*/ 82673 w 585470"/>
              <a:gd name="T51" fmla="*/ 1232153 h 1323975"/>
              <a:gd name="T52" fmla="*/ 119958 w 585470"/>
              <a:gd name="T53" fmla="*/ 1226938 h 1323975"/>
              <a:gd name="T54" fmla="*/ 150936 w 585470"/>
              <a:gd name="T55" fmla="*/ 1217795 h 1323975"/>
              <a:gd name="T56" fmla="*/ 1803 w 585470"/>
              <a:gd name="T57" fmla="*/ 0 h 1323975"/>
              <a:gd name="T58" fmla="*/ 25977 w 585470"/>
              <a:gd name="T59" fmla="*/ 57911 h 1323975"/>
              <a:gd name="T60" fmla="*/ 98441 w 585470"/>
              <a:gd name="T61" fmla="*/ 69722 h 1323975"/>
              <a:gd name="T62" fmla="*/ 193307 w 585470"/>
              <a:gd name="T63" fmla="*/ 105274 h 1323975"/>
              <a:gd name="T64" fmla="*/ 282857 w 585470"/>
              <a:gd name="T65" fmla="*/ 161031 h 1323975"/>
              <a:gd name="T66" fmla="*/ 363450 w 585470"/>
              <a:gd name="T67" fmla="*/ 233671 h 1323975"/>
              <a:gd name="T68" fmla="*/ 431574 w 585470"/>
              <a:gd name="T69" fmla="*/ 319527 h 1323975"/>
              <a:gd name="T70" fmla="*/ 484051 w 585470"/>
              <a:gd name="T71" fmla="*/ 415289 h 1323975"/>
              <a:gd name="T72" fmla="*/ 517547 w 585470"/>
              <a:gd name="T73" fmla="*/ 517135 h 1323975"/>
              <a:gd name="T74" fmla="*/ 529252 w 585470"/>
              <a:gd name="T75" fmla="*/ 621529 h 1323975"/>
              <a:gd name="T76" fmla="*/ 522498 w 585470"/>
              <a:gd name="T77" fmla="*/ 699896 h 1323975"/>
              <a:gd name="T78" fmla="*/ 494349 w 585470"/>
              <a:gd name="T79" fmla="*/ 802385 h 1323975"/>
              <a:gd name="T80" fmla="*/ 446977 w 585470"/>
              <a:gd name="T81" fmla="*/ 899790 h 1323975"/>
              <a:gd name="T82" fmla="*/ 383315 w 585470"/>
              <a:gd name="T83" fmla="*/ 988563 h 1323975"/>
              <a:gd name="T84" fmla="*/ 306544 w 585470"/>
              <a:gd name="T85" fmla="*/ 1064632 h 1323975"/>
              <a:gd name="T86" fmla="*/ 256969 w 585470"/>
              <a:gd name="T87" fmla="*/ 1101793 h 1323975"/>
              <a:gd name="T88" fmla="*/ 249622 w 585470"/>
              <a:gd name="T89" fmla="*/ 1116945 h 1323975"/>
              <a:gd name="T90" fmla="*/ 150936 w 585470"/>
              <a:gd name="T91" fmla="*/ 1217795 h 1323975"/>
              <a:gd name="T92" fmla="*/ 249727 w 585470"/>
              <a:gd name="T93" fmla="*/ 1173598 h 1323975"/>
              <a:gd name="T94" fmla="*/ 344348 w 585470"/>
              <a:gd name="T95" fmla="*/ 1107566 h 1323975"/>
              <a:gd name="T96" fmla="*/ 427631 w 585470"/>
              <a:gd name="T97" fmla="*/ 1024627 h 1323975"/>
              <a:gd name="T98" fmla="*/ 496795 w 585470"/>
              <a:gd name="T99" fmla="*/ 928115 h 1323975"/>
              <a:gd name="T100" fmla="*/ 548476 w 585470"/>
              <a:gd name="T101" fmla="*/ 821304 h 1323975"/>
              <a:gd name="T102" fmla="*/ 579313 w 585470"/>
              <a:gd name="T103" fmla="*/ 707635 h 1323975"/>
              <a:gd name="T104" fmla="*/ 586557 w 585470"/>
              <a:gd name="T105" fmla="*/ 619886 h 1323975"/>
              <a:gd name="T106" fmla="*/ 578917 w 585470"/>
              <a:gd name="T107" fmla="*/ 532125 h 1323975"/>
              <a:gd name="T108" fmla="*/ 547346 w 585470"/>
              <a:gd name="T109" fmla="*/ 418587 h 1323975"/>
              <a:gd name="T110" fmla="*/ 494747 w 585470"/>
              <a:gd name="T111" fmla="*/ 312038 h 1323975"/>
              <a:gd name="T112" fmla="*/ 424331 w 585470"/>
              <a:gd name="T113" fmla="*/ 215764 h 1323975"/>
              <a:gd name="T114" fmla="*/ 339397 w 585470"/>
              <a:gd name="T115" fmla="*/ 132837 h 1323975"/>
              <a:gd name="T116" fmla="*/ 243124 w 585470"/>
              <a:gd name="T117" fmla="*/ 66924 h 1323975"/>
              <a:gd name="T118" fmla="*/ 138175 w 585470"/>
              <a:gd name="T119" fmla="*/ 21585 h 1323975"/>
              <a:gd name="T120" fmla="*/ 27903 w 585470"/>
              <a:gd name="T121" fmla="*/ 880 h 1323975"/>
              <a:gd name="T122" fmla="*/ 154083 w 585470"/>
              <a:gd name="T123" fmla="*/ 1182873 h 1323975"/>
              <a:gd name="T124" fmla="*/ 123053 w 585470"/>
              <a:gd name="T125" fmla="*/ 1204288 h 132397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585470" h="1323975">
                <a:moveTo>
                  <a:pt x="224637" y="1067778"/>
                </a:moveTo>
                <a:lnTo>
                  <a:pt x="213359" y="1072383"/>
                </a:lnTo>
                <a:lnTo>
                  <a:pt x="9662" y="1212841"/>
                </a:lnTo>
                <a:lnTo>
                  <a:pt x="232166" y="1321045"/>
                </a:lnTo>
                <a:lnTo>
                  <a:pt x="234655" y="1322125"/>
                </a:lnTo>
                <a:lnTo>
                  <a:pt x="245167" y="1323766"/>
                </a:lnTo>
                <a:lnTo>
                  <a:pt x="255605" y="1320760"/>
                </a:lnTo>
                <a:lnTo>
                  <a:pt x="265134" y="1312839"/>
                </a:lnTo>
                <a:lnTo>
                  <a:pt x="272920" y="1299735"/>
                </a:lnTo>
                <a:lnTo>
                  <a:pt x="272256" y="1287823"/>
                </a:lnTo>
                <a:lnTo>
                  <a:pt x="266841" y="1277268"/>
                </a:lnTo>
                <a:lnTo>
                  <a:pt x="257190" y="1269610"/>
                </a:lnTo>
                <a:lnTo>
                  <a:pt x="189739" y="1236844"/>
                </a:lnTo>
                <a:lnTo>
                  <a:pt x="70744" y="1236844"/>
                </a:lnTo>
                <a:lnTo>
                  <a:pt x="61600" y="1180337"/>
                </a:lnTo>
                <a:lnTo>
                  <a:pt x="103906" y="1172074"/>
                </a:lnTo>
                <a:lnTo>
                  <a:pt x="150754" y="1157215"/>
                </a:lnTo>
                <a:lnTo>
                  <a:pt x="196992" y="1136903"/>
                </a:lnTo>
                <a:lnTo>
                  <a:pt x="241828" y="1111376"/>
                </a:lnTo>
                <a:lnTo>
                  <a:pt x="256993" y="1098188"/>
                </a:lnTo>
                <a:lnTo>
                  <a:pt x="254587" y="1086279"/>
                </a:lnTo>
                <a:lnTo>
                  <a:pt x="247119" y="1073369"/>
                </a:lnTo>
                <a:lnTo>
                  <a:pt x="236426" y="1068192"/>
                </a:lnTo>
                <a:lnTo>
                  <a:pt x="224637" y="1067778"/>
                </a:lnTo>
                <a:close/>
              </a:path>
              <a:path w="585470" h="1323975">
                <a:moveTo>
                  <a:pt x="256274" y="1101793"/>
                </a:moveTo>
                <a:lnTo>
                  <a:pt x="219608" y="1124711"/>
                </a:lnTo>
                <a:lnTo>
                  <a:pt x="174132" y="1147571"/>
                </a:lnTo>
                <a:lnTo>
                  <a:pt x="127406" y="1165347"/>
                </a:lnTo>
                <a:lnTo>
                  <a:pt x="80009" y="1177539"/>
                </a:lnTo>
                <a:lnTo>
                  <a:pt x="61600" y="1180337"/>
                </a:lnTo>
                <a:lnTo>
                  <a:pt x="70744" y="1236844"/>
                </a:lnTo>
                <a:lnTo>
                  <a:pt x="92842" y="1233165"/>
                </a:lnTo>
                <a:lnTo>
                  <a:pt x="97195" y="1232153"/>
                </a:lnTo>
                <a:lnTo>
                  <a:pt x="82448" y="1232153"/>
                </a:lnTo>
                <a:lnTo>
                  <a:pt x="78638" y="1182873"/>
                </a:lnTo>
                <a:lnTo>
                  <a:pt x="153668" y="1182873"/>
                </a:lnTo>
                <a:lnTo>
                  <a:pt x="248947" y="1116945"/>
                </a:lnTo>
                <a:lnTo>
                  <a:pt x="254920" y="1108581"/>
                </a:lnTo>
                <a:lnTo>
                  <a:pt x="256274" y="1101793"/>
                </a:lnTo>
                <a:close/>
              </a:path>
              <a:path w="585470" h="1323975">
                <a:moveTo>
                  <a:pt x="150526" y="1217795"/>
                </a:moveTo>
                <a:lnTo>
                  <a:pt x="146182" y="1219318"/>
                </a:lnTo>
                <a:lnTo>
                  <a:pt x="119633" y="1226938"/>
                </a:lnTo>
                <a:lnTo>
                  <a:pt x="92842" y="1233165"/>
                </a:lnTo>
                <a:lnTo>
                  <a:pt x="70744" y="1236844"/>
                </a:lnTo>
                <a:lnTo>
                  <a:pt x="189739" y="1236844"/>
                </a:lnTo>
                <a:lnTo>
                  <a:pt x="150526" y="1217795"/>
                </a:lnTo>
                <a:close/>
              </a:path>
              <a:path w="585470" h="1323975">
                <a:moveTo>
                  <a:pt x="78638" y="1182873"/>
                </a:moveTo>
                <a:lnTo>
                  <a:pt x="82448" y="1232153"/>
                </a:lnTo>
                <a:lnTo>
                  <a:pt x="122720" y="1204288"/>
                </a:lnTo>
                <a:lnTo>
                  <a:pt x="78638" y="1182873"/>
                </a:lnTo>
                <a:close/>
              </a:path>
              <a:path w="585470" h="1323975">
                <a:moveTo>
                  <a:pt x="122720" y="1204288"/>
                </a:moveTo>
                <a:lnTo>
                  <a:pt x="82448" y="1232153"/>
                </a:lnTo>
                <a:lnTo>
                  <a:pt x="97195" y="1232153"/>
                </a:lnTo>
                <a:lnTo>
                  <a:pt x="119633" y="1226938"/>
                </a:lnTo>
                <a:lnTo>
                  <a:pt x="146182" y="1219318"/>
                </a:lnTo>
                <a:lnTo>
                  <a:pt x="150526" y="1217795"/>
                </a:lnTo>
                <a:lnTo>
                  <a:pt x="122720" y="1204288"/>
                </a:lnTo>
                <a:close/>
              </a:path>
              <a:path w="585470" h="1323975">
                <a:moveTo>
                  <a:pt x="1798" y="0"/>
                </a:moveTo>
                <a:lnTo>
                  <a:pt x="0" y="57149"/>
                </a:lnTo>
                <a:lnTo>
                  <a:pt x="25907" y="57911"/>
                </a:lnTo>
                <a:lnTo>
                  <a:pt x="50048" y="60447"/>
                </a:lnTo>
                <a:lnTo>
                  <a:pt x="98176" y="69722"/>
                </a:lnTo>
                <a:lnTo>
                  <a:pt x="146060" y="84831"/>
                </a:lnTo>
                <a:lnTo>
                  <a:pt x="192785" y="105274"/>
                </a:lnTo>
                <a:lnTo>
                  <a:pt x="238262" y="130801"/>
                </a:lnTo>
                <a:lnTo>
                  <a:pt x="282092" y="161031"/>
                </a:lnTo>
                <a:lnTo>
                  <a:pt x="323484" y="195321"/>
                </a:lnTo>
                <a:lnTo>
                  <a:pt x="362468" y="233671"/>
                </a:lnTo>
                <a:lnTo>
                  <a:pt x="398160" y="275081"/>
                </a:lnTo>
                <a:lnTo>
                  <a:pt x="430408" y="319527"/>
                </a:lnTo>
                <a:lnTo>
                  <a:pt x="458723" y="366390"/>
                </a:lnTo>
                <a:lnTo>
                  <a:pt x="482742" y="415289"/>
                </a:lnTo>
                <a:lnTo>
                  <a:pt x="502036" y="465700"/>
                </a:lnTo>
                <a:lnTo>
                  <a:pt x="516148" y="517135"/>
                </a:lnTo>
                <a:lnTo>
                  <a:pt x="524896" y="569213"/>
                </a:lnTo>
                <a:lnTo>
                  <a:pt x="527822" y="621529"/>
                </a:lnTo>
                <a:lnTo>
                  <a:pt x="527060" y="647699"/>
                </a:lnTo>
                <a:lnTo>
                  <a:pt x="521086" y="699896"/>
                </a:lnTo>
                <a:lnTo>
                  <a:pt x="509656" y="751581"/>
                </a:lnTo>
                <a:lnTo>
                  <a:pt x="493013" y="802385"/>
                </a:lnTo>
                <a:lnTo>
                  <a:pt x="471677" y="851915"/>
                </a:lnTo>
                <a:lnTo>
                  <a:pt x="445769" y="899790"/>
                </a:lnTo>
                <a:lnTo>
                  <a:pt x="415808" y="945510"/>
                </a:lnTo>
                <a:lnTo>
                  <a:pt x="382280" y="988563"/>
                </a:lnTo>
                <a:lnTo>
                  <a:pt x="345460" y="1028318"/>
                </a:lnTo>
                <a:lnTo>
                  <a:pt x="305714" y="1064632"/>
                </a:lnTo>
                <a:lnTo>
                  <a:pt x="263651" y="1096898"/>
                </a:lnTo>
                <a:lnTo>
                  <a:pt x="256274" y="1101793"/>
                </a:lnTo>
                <a:lnTo>
                  <a:pt x="254920" y="1108581"/>
                </a:lnTo>
                <a:lnTo>
                  <a:pt x="248947" y="1116945"/>
                </a:lnTo>
                <a:lnTo>
                  <a:pt x="122720" y="1204288"/>
                </a:lnTo>
                <a:lnTo>
                  <a:pt x="150526" y="1217795"/>
                </a:lnTo>
                <a:lnTo>
                  <a:pt x="198394" y="1199256"/>
                </a:lnTo>
                <a:lnTo>
                  <a:pt x="249052" y="1173598"/>
                </a:lnTo>
                <a:lnTo>
                  <a:pt x="297454" y="1142999"/>
                </a:lnTo>
                <a:lnTo>
                  <a:pt x="343418" y="1107566"/>
                </a:lnTo>
                <a:lnTo>
                  <a:pt x="386608" y="1068061"/>
                </a:lnTo>
                <a:lnTo>
                  <a:pt x="426476" y="1024627"/>
                </a:lnTo>
                <a:lnTo>
                  <a:pt x="463052" y="977895"/>
                </a:lnTo>
                <a:lnTo>
                  <a:pt x="495452" y="928115"/>
                </a:lnTo>
                <a:lnTo>
                  <a:pt x="523646" y="875787"/>
                </a:lnTo>
                <a:lnTo>
                  <a:pt x="546994" y="821304"/>
                </a:lnTo>
                <a:lnTo>
                  <a:pt x="565160" y="765166"/>
                </a:lnTo>
                <a:lnTo>
                  <a:pt x="577748" y="707635"/>
                </a:lnTo>
                <a:lnTo>
                  <a:pt x="584210" y="649223"/>
                </a:lnTo>
                <a:lnTo>
                  <a:pt x="584972" y="619886"/>
                </a:lnTo>
                <a:lnTo>
                  <a:pt x="584088" y="590418"/>
                </a:lnTo>
                <a:lnTo>
                  <a:pt x="577352" y="532125"/>
                </a:lnTo>
                <a:lnTo>
                  <a:pt x="564520" y="474594"/>
                </a:lnTo>
                <a:lnTo>
                  <a:pt x="545866" y="418587"/>
                </a:lnTo>
                <a:lnTo>
                  <a:pt x="521969" y="364235"/>
                </a:lnTo>
                <a:lnTo>
                  <a:pt x="493410" y="312038"/>
                </a:lnTo>
                <a:lnTo>
                  <a:pt x="460247" y="262508"/>
                </a:lnTo>
                <a:lnTo>
                  <a:pt x="423184" y="215764"/>
                </a:lnTo>
                <a:lnTo>
                  <a:pt x="382523" y="172461"/>
                </a:lnTo>
                <a:lnTo>
                  <a:pt x="338480" y="132837"/>
                </a:lnTo>
                <a:lnTo>
                  <a:pt x="291724" y="97654"/>
                </a:lnTo>
                <a:lnTo>
                  <a:pt x="242468" y="66924"/>
                </a:lnTo>
                <a:lnTo>
                  <a:pt x="191018" y="41528"/>
                </a:lnTo>
                <a:lnTo>
                  <a:pt x="137800" y="21585"/>
                </a:lnTo>
                <a:lnTo>
                  <a:pt x="83332" y="7869"/>
                </a:lnTo>
                <a:lnTo>
                  <a:pt x="27828" y="880"/>
                </a:lnTo>
                <a:lnTo>
                  <a:pt x="1798" y="0"/>
                </a:lnTo>
                <a:close/>
              </a:path>
              <a:path w="585470" h="1323975">
                <a:moveTo>
                  <a:pt x="153668" y="1182873"/>
                </a:moveTo>
                <a:lnTo>
                  <a:pt x="78638" y="1182873"/>
                </a:lnTo>
                <a:lnTo>
                  <a:pt x="122720" y="1204288"/>
                </a:lnTo>
                <a:lnTo>
                  <a:pt x="153668" y="1182873"/>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2875" name="object 27"/>
          <p:cNvSpPr>
            <a:spLocks/>
          </p:cNvSpPr>
          <p:nvPr/>
        </p:nvSpPr>
        <p:spPr bwMode="auto">
          <a:xfrm>
            <a:off x="6919914" y="2541588"/>
            <a:ext cx="650875" cy="1325562"/>
          </a:xfrm>
          <a:custGeom>
            <a:avLst/>
            <a:gdLst>
              <a:gd name="T0" fmla="*/ 122779 w 650875"/>
              <a:gd name="T1" fmla="*/ 121053 h 1326514"/>
              <a:gd name="T2" fmla="*/ 247802 w 650875"/>
              <a:gd name="T3" fmla="*/ 202861 h 1326514"/>
              <a:gd name="T4" fmla="*/ 321442 w 650875"/>
              <a:gd name="T5" fmla="*/ 246262 h 1326514"/>
              <a:gd name="T6" fmla="*/ 410596 w 650875"/>
              <a:gd name="T7" fmla="*/ 318665 h 1326514"/>
              <a:gd name="T8" fmla="*/ 485790 w 650875"/>
              <a:gd name="T9" fmla="*/ 404068 h 1326514"/>
              <a:gd name="T10" fmla="*/ 543580 w 650875"/>
              <a:gd name="T11" fmla="*/ 498977 h 1326514"/>
              <a:gd name="T12" fmla="*/ 580522 w 650875"/>
              <a:gd name="T13" fmla="*/ 599594 h 1326514"/>
              <a:gd name="T14" fmla="*/ 593597 w 650875"/>
              <a:gd name="T15" fmla="*/ 702582 h 1326514"/>
              <a:gd name="T16" fmla="*/ 586252 w 650875"/>
              <a:gd name="T17" fmla="*/ 780028 h 1326514"/>
              <a:gd name="T18" fmla="*/ 554888 w 650875"/>
              <a:gd name="T19" fmla="*/ 881770 h 1326514"/>
              <a:gd name="T20" fmla="*/ 501395 w 650875"/>
              <a:gd name="T21" fmla="*/ 978835 h 1326514"/>
              <a:gd name="T22" fmla="*/ 429280 w 650875"/>
              <a:gd name="T23" fmla="*/ 1067183 h 1326514"/>
              <a:gd name="T24" fmla="*/ 342137 w 650875"/>
              <a:gd name="T25" fmla="*/ 1143353 h 1326514"/>
              <a:gd name="T26" fmla="*/ 243839 w 650875"/>
              <a:gd name="T27" fmla="*/ 1203579 h 1326514"/>
              <a:gd name="T28" fmla="*/ 138318 w 650875"/>
              <a:gd name="T29" fmla="*/ 1244580 h 1326514"/>
              <a:gd name="T30" fmla="*/ 29230 w 650875"/>
              <a:gd name="T31" fmla="*/ 1263318 h 1326514"/>
              <a:gd name="T32" fmla="*/ 1798 w 650875"/>
              <a:gd name="T33" fmla="*/ 1321152 h 1326514"/>
              <a:gd name="T34" fmla="*/ 122316 w 650875"/>
              <a:gd name="T35" fmla="*/ 1307355 h 1326514"/>
              <a:gd name="T36" fmla="*/ 240029 w 650875"/>
              <a:gd name="T37" fmla="*/ 1268383 h 1326514"/>
              <a:gd name="T38" fmla="*/ 349392 w 650875"/>
              <a:gd name="T39" fmla="*/ 1207892 h 1326514"/>
              <a:gd name="T40" fmla="*/ 447172 w 650875"/>
              <a:gd name="T41" fmla="*/ 1129687 h 1326514"/>
              <a:gd name="T42" fmla="*/ 530108 w 650875"/>
              <a:gd name="T43" fmla="*/ 1036934 h 1326514"/>
              <a:gd name="T44" fmla="*/ 594116 w 650875"/>
              <a:gd name="T45" fmla="*/ 933035 h 1326514"/>
              <a:gd name="T46" fmla="*/ 635782 w 650875"/>
              <a:gd name="T47" fmla="*/ 821180 h 1326514"/>
              <a:gd name="T48" fmla="*/ 650747 w 650875"/>
              <a:gd name="T49" fmla="*/ 704496 h 1326514"/>
              <a:gd name="T50" fmla="*/ 642640 w 650875"/>
              <a:gd name="T51" fmla="*/ 616542 h 1326514"/>
              <a:gd name="T52" fmla="*/ 608075 w 650875"/>
              <a:gd name="T53" fmla="*/ 502895 h 1326514"/>
              <a:gd name="T54" fmla="*/ 550163 w 650875"/>
              <a:gd name="T55" fmla="*/ 396475 h 1326514"/>
              <a:gd name="T56" fmla="*/ 472958 w 650875"/>
              <a:gd name="T57" fmla="*/ 300443 h 1326514"/>
              <a:gd name="T58" fmla="*/ 380116 w 650875"/>
              <a:gd name="T59" fmla="*/ 218046 h 1326514"/>
              <a:gd name="T60" fmla="*/ 274838 w 650875"/>
              <a:gd name="T61" fmla="*/ 152627 h 1326514"/>
              <a:gd name="T62" fmla="*/ 160781 w 650875"/>
              <a:gd name="T63" fmla="*/ 107710 h 1326514"/>
              <a:gd name="T64" fmla="*/ 242285 w 650875"/>
              <a:gd name="T65" fmla="*/ 0 h 1326514"/>
              <a:gd name="T66" fmla="*/ 9662 w 650875"/>
              <a:gd name="T67" fmla="*/ 114423 h 1326514"/>
              <a:gd name="T68" fmla="*/ 218548 w 650875"/>
              <a:gd name="T69" fmla="*/ 252781 h 1326514"/>
              <a:gd name="T70" fmla="*/ 239205 w 650875"/>
              <a:gd name="T71" fmla="*/ 253735 h 1326514"/>
              <a:gd name="T72" fmla="*/ 258978 w 650875"/>
              <a:gd name="T73" fmla="*/ 235186 h 1326514"/>
              <a:gd name="T74" fmla="*/ 255800 w 650875"/>
              <a:gd name="T75" fmla="*/ 212372 h 1326514"/>
              <a:gd name="T76" fmla="*/ 170200 w 650875"/>
              <a:gd name="T77" fmla="*/ 170334 h 1326514"/>
              <a:gd name="T78" fmla="*/ 63002 w 650875"/>
              <a:gd name="T79" fmla="*/ 146038 h 1326514"/>
              <a:gd name="T80" fmla="*/ 185130 w 650875"/>
              <a:gd name="T81" fmla="*/ 89489 h 1326514"/>
              <a:gd name="T82" fmla="*/ 266654 w 650875"/>
              <a:gd name="T83" fmla="*/ 44410 h 1326514"/>
              <a:gd name="T84" fmla="*/ 269491 w 650875"/>
              <a:gd name="T85" fmla="*/ 22393 h 1326514"/>
              <a:gd name="T86" fmla="*/ 253957 w 650875"/>
              <a:gd name="T87" fmla="*/ 2041 h 1326514"/>
              <a:gd name="T88" fmla="*/ 68854 w 650875"/>
              <a:gd name="T89" fmla="*/ 89489 h 1326514"/>
              <a:gd name="T90" fmla="*/ 89915 w 650875"/>
              <a:gd name="T91" fmla="*/ 149833 h 1326514"/>
              <a:gd name="T92" fmla="*/ 170200 w 650875"/>
              <a:gd name="T93" fmla="*/ 170334 h 1326514"/>
              <a:gd name="T94" fmla="*/ 241922 w 650875"/>
              <a:gd name="T95" fmla="*/ 200064 h 1326514"/>
              <a:gd name="T96" fmla="*/ 79126 w 650875"/>
              <a:gd name="T97" fmla="*/ 143152 h 1326514"/>
              <a:gd name="T98" fmla="*/ 101224 w 650875"/>
              <a:gd name="T99" fmla="*/ 94041 h 1326514"/>
              <a:gd name="T100" fmla="*/ 68854 w 650875"/>
              <a:gd name="T101" fmla="*/ 89489 h 1326514"/>
              <a:gd name="T102" fmla="*/ 79126 w 650875"/>
              <a:gd name="T103" fmla="*/ 143152 h 1326514"/>
              <a:gd name="T104" fmla="*/ 82052 w 650875"/>
              <a:gd name="T105" fmla="*/ 94041 h 1326514"/>
              <a:gd name="T106" fmla="*/ 79126 w 650875"/>
              <a:gd name="T107" fmla="*/ 143152 h 1326514"/>
              <a:gd name="T108" fmla="*/ 122779 w 650875"/>
              <a:gd name="T109" fmla="*/ 121053 h 1326514"/>
              <a:gd name="T110" fmla="*/ 82052 w 650875"/>
              <a:gd name="T111" fmla="*/ 94041 h 1326514"/>
              <a:gd name="T112" fmla="*/ 153042 w 650875"/>
              <a:gd name="T113" fmla="*/ 105732 h 1326514"/>
              <a:gd name="T114" fmla="*/ 101224 w 650875"/>
              <a:gd name="T115" fmla="*/ 94041 h 1326514"/>
              <a:gd name="T116" fmla="*/ 68854 w 650875"/>
              <a:gd name="T117" fmla="*/ 89489 h 1326514"/>
              <a:gd name="T118" fmla="*/ 101224 w 650875"/>
              <a:gd name="T119" fmla="*/ 94041 h 1326514"/>
              <a:gd name="T120" fmla="*/ 153042 w 650875"/>
              <a:gd name="T121" fmla="*/ 105732 h 132651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50875" h="1326514">
                <a:moveTo>
                  <a:pt x="153042" y="106112"/>
                </a:moveTo>
                <a:lnTo>
                  <a:pt x="122779" y="121488"/>
                </a:lnTo>
                <a:lnTo>
                  <a:pt x="241922" y="200784"/>
                </a:lnTo>
                <a:lnTo>
                  <a:pt x="247802" y="203591"/>
                </a:lnTo>
                <a:lnTo>
                  <a:pt x="272948" y="216941"/>
                </a:lnTo>
                <a:lnTo>
                  <a:pt x="321442" y="247147"/>
                </a:lnTo>
                <a:lnTo>
                  <a:pt x="367558" y="281589"/>
                </a:lnTo>
                <a:lnTo>
                  <a:pt x="410596" y="319811"/>
                </a:lnTo>
                <a:lnTo>
                  <a:pt x="450098" y="361203"/>
                </a:lnTo>
                <a:lnTo>
                  <a:pt x="485790" y="405521"/>
                </a:lnTo>
                <a:lnTo>
                  <a:pt x="517032" y="452277"/>
                </a:lnTo>
                <a:lnTo>
                  <a:pt x="543580" y="500771"/>
                </a:lnTo>
                <a:lnTo>
                  <a:pt x="564916" y="550941"/>
                </a:lnTo>
                <a:lnTo>
                  <a:pt x="580522" y="601751"/>
                </a:lnTo>
                <a:lnTo>
                  <a:pt x="590306" y="653445"/>
                </a:lnTo>
                <a:lnTo>
                  <a:pt x="593597" y="705109"/>
                </a:lnTo>
                <a:lnTo>
                  <a:pt x="592835" y="731017"/>
                </a:lnTo>
                <a:lnTo>
                  <a:pt x="586252" y="782833"/>
                </a:lnTo>
                <a:lnTo>
                  <a:pt x="573542" y="834283"/>
                </a:lnTo>
                <a:lnTo>
                  <a:pt x="554888" y="884941"/>
                </a:lnTo>
                <a:lnTo>
                  <a:pt x="530626" y="934623"/>
                </a:lnTo>
                <a:lnTo>
                  <a:pt x="501395" y="982355"/>
                </a:lnTo>
                <a:lnTo>
                  <a:pt x="467502" y="1028075"/>
                </a:lnTo>
                <a:lnTo>
                  <a:pt x="429280" y="1071021"/>
                </a:lnTo>
                <a:lnTo>
                  <a:pt x="387370" y="1111011"/>
                </a:lnTo>
                <a:lnTo>
                  <a:pt x="342137" y="1147465"/>
                </a:lnTo>
                <a:lnTo>
                  <a:pt x="294131" y="1179835"/>
                </a:lnTo>
                <a:lnTo>
                  <a:pt x="243839" y="1207907"/>
                </a:lnTo>
                <a:lnTo>
                  <a:pt x="191780" y="1231041"/>
                </a:lnTo>
                <a:lnTo>
                  <a:pt x="138318" y="1249055"/>
                </a:lnTo>
                <a:lnTo>
                  <a:pt x="83972" y="1261521"/>
                </a:lnTo>
                <a:lnTo>
                  <a:pt x="29230" y="1267861"/>
                </a:lnTo>
                <a:lnTo>
                  <a:pt x="0" y="1268754"/>
                </a:lnTo>
                <a:lnTo>
                  <a:pt x="1798" y="1325904"/>
                </a:lnTo>
                <a:lnTo>
                  <a:pt x="61600" y="1322344"/>
                </a:lnTo>
                <a:lnTo>
                  <a:pt x="122316" y="1312057"/>
                </a:lnTo>
                <a:lnTo>
                  <a:pt x="181996" y="1295293"/>
                </a:lnTo>
                <a:lnTo>
                  <a:pt x="240029" y="1272945"/>
                </a:lnTo>
                <a:lnTo>
                  <a:pt x="295930" y="1245001"/>
                </a:lnTo>
                <a:lnTo>
                  <a:pt x="349392" y="1212235"/>
                </a:lnTo>
                <a:lnTo>
                  <a:pt x="400049" y="1174897"/>
                </a:lnTo>
                <a:lnTo>
                  <a:pt x="447172" y="1133749"/>
                </a:lnTo>
                <a:lnTo>
                  <a:pt x="490727" y="1088791"/>
                </a:lnTo>
                <a:lnTo>
                  <a:pt x="530108" y="1040663"/>
                </a:lnTo>
                <a:lnTo>
                  <a:pt x="564641" y="989731"/>
                </a:lnTo>
                <a:lnTo>
                  <a:pt x="594116" y="936391"/>
                </a:lnTo>
                <a:lnTo>
                  <a:pt x="617981" y="880887"/>
                </a:lnTo>
                <a:lnTo>
                  <a:pt x="635782" y="824133"/>
                </a:lnTo>
                <a:lnTo>
                  <a:pt x="646816" y="765947"/>
                </a:lnTo>
                <a:lnTo>
                  <a:pt x="650747" y="707029"/>
                </a:lnTo>
                <a:lnTo>
                  <a:pt x="649864" y="677433"/>
                </a:lnTo>
                <a:lnTo>
                  <a:pt x="642640" y="618759"/>
                </a:lnTo>
                <a:lnTo>
                  <a:pt x="628528" y="560969"/>
                </a:lnTo>
                <a:lnTo>
                  <a:pt x="608075" y="504703"/>
                </a:lnTo>
                <a:lnTo>
                  <a:pt x="581802" y="450235"/>
                </a:lnTo>
                <a:lnTo>
                  <a:pt x="550163" y="397901"/>
                </a:lnTo>
                <a:lnTo>
                  <a:pt x="513862" y="348249"/>
                </a:lnTo>
                <a:lnTo>
                  <a:pt x="472958" y="301523"/>
                </a:lnTo>
                <a:lnTo>
                  <a:pt x="428243" y="258333"/>
                </a:lnTo>
                <a:lnTo>
                  <a:pt x="380116" y="218831"/>
                </a:lnTo>
                <a:lnTo>
                  <a:pt x="328696" y="183657"/>
                </a:lnTo>
                <a:lnTo>
                  <a:pt x="274838" y="153177"/>
                </a:lnTo>
                <a:lnTo>
                  <a:pt x="218572" y="127909"/>
                </a:lnTo>
                <a:lnTo>
                  <a:pt x="160781" y="108097"/>
                </a:lnTo>
                <a:lnTo>
                  <a:pt x="153042" y="106112"/>
                </a:lnTo>
                <a:close/>
              </a:path>
              <a:path w="650875" h="1326514">
                <a:moveTo>
                  <a:pt x="242285" y="0"/>
                </a:moveTo>
                <a:lnTo>
                  <a:pt x="230398" y="3063"/>
                </a:lnTo>
                <a:lnTo>
                  <a:pt x="9662" y="114833"/>
                </a:lnTo>
                <a:lnTo>
                  <a:pt x="215645" y="251993"/>
                </a:lnTo>
                <a:lnTo>
                  <a:pt x="218548" y="253691"/>
                </a:lnTo>
                <a:lnTo>
                  <a:pt x="228614" y="256415"/>
                </a:lnTo>
                <a:lnTo>
                  <a:pt x="239205" y="254647"/>
                </a:lnTo>
                <a:lnTo>
                  <a:pt x="249576" y="247986"/>
                </a:lnTo>
                <a:lnTo>
                  <a:pt x="258978" y="236031"/>
                </a:lnTo>
                <a:lnTo>
                  <a:pt x="259804" y="224232"/>
                </a:lnTo>
                <a:lnTo>
                  <a:pt x="255800" y="213137"/>
                </a:lnTo>
                <a:lnTo>
                  <a:pt x="222260" y="191399"/>
                </a:lnTo>
                <a:lnTo>
                  <a:pt x="170200" y="170947"/>
                </a:lnTo>
                <a:lnTo>
                  <a:pt x="116860" y="155707"/>
                </a:lnTo>
                <a:lnTo>
                  <a:pt x="63002" y="146563"/>
                </a:lnTo>
                <a:lnTo>
                  <a:pt x="68854" y="89809"/>
                </a:lnTo>
                <a:lnTo>
                  <a:pt x="185130" y="89809"/>
                </a:lnTo>
                <a:lnTo>
                  <a:pt x="259537" y="52005"/>
                </a:lnTo>
                <a:lnTo>
                  <a:pt x="266654" y="44570"/>
                </a:lnTo>
                <a:lnTo>
                  <a:pt x="270201" y="34577"/>
                </a:lnTo>
                <a:lnTo>
                  <a:pt x="269491" y="22473"/>
                </a:lnTo>
                <a:lnTo>
                  <a:pt x="263835" y="8705"/>
                </a:lnTo>
                <a:lnTo>
                  <a:pt x="253957" y="2046"/>
                </a:lnTo>
                <a:lnTo>
                  <a:pt x="242285" y="0"/>
                </a:lnTo>
                <a:close/>
              </a:path>
              <a:path w="650875" h="1326514">
                <a:moveTo>
                  <a:pt x="68854" y="89809"/>
                </a:moveTo>
                <a:lnTo>
                  <a:pt x="63002" y="146563"/>
                </a:lnTo>
                <a:lnTo>
                  <a:pt x="89915" y="150373"/>
                </a:lnTo>
                <a:lnTo>
                  <a:pt x="116860" y="155707"/>
                </a:lnTo>
                <a:lnTo>
                  <a:pt x="170200" y="170947"/>
                </a:lnTo>
                <a:lnTo>
                  <a:pt x="222260" y="191399"/>
                </a:lnTo>
                <a:lnTo>
                  <a:pt x="241922" y="200784"/>
                </a:lnTo>
                <a:lnTo>
                  <a:pt x="156104" y="143667"/>
                </a:lnTo>
                <a:lnTo>
                  <a:pt x="79126" y="143667"/>
                </a:lnTo>
                <a:lnTo>
                  <a:pt x="82052" y="94381"/>
                </a:lnTo>
                <a:lnTo>
                  <a:pt x="101224" y="94381"/>
                </a:lnTo>
                <a:lnTo>
                  <a:pt x="71140" y="90053"/>
                </a:lnTo>
                <a:lnTo>
                  <a:pt x="68854" y="89809"/>
                </a:lnTo>
                <a:close/>
              </a:path>
              <a:path w="650875" h="1326514">
                <a:moveTo>
                  <a:pt x="82052" y="94381"/>
                </a:moveTo>
                <a:lnTo>
                  <a:pt x="79126" y="143667"/>
                </a:lnTo>
                <a:lnTo>
                  <a:pt x="122779" y="121488"/>
                </a:lnTo>
                <a:lnTo>
                  <a:pt x="82052" y="94381"/>
                </a:lnTo>
                <a:close/>
              </a:path>
              <a:path w="650875" h="1326514">
                <a:moveTo>
                  <a:pt x="122779" y="121488"/>
                </a:moveTo>
                <a:lnTo>
                  <a:pt x="79126" y="143667"/>
                </a:lnTo>
                <a:lnTo>
                  <a:pt x="156104" y="143667"/>
                </a:lnTo>
                <a:lnTo>
                  <a:pt x="122779" y="121488"/>
                </a:lnTo>
                <a:close/>
              </a:path>
              <a:path w="650875" h="1326514">
                <a:moveTo>
                  <a:pt x="101224" y="94381"/>
                </a:moveTo>
                <a:lnTo>
                  <a:pt x="82052" y="94381"/>
                </a:lnTo>
                <a:lnTo>
                  <a:pt x="122779" y="121488"/>
                </a:lnTo>
                <a:lnTo>
                  <a:pt x="153042" y="106112"/>
                </a:lnTo>
                <a:lnTo>
                  <a:pt x="131063" y="100477"/>
                </a:lnTo>
                <a:lnTo>
                  <a:pt x="101224" y="94381"/>
                </a:lnTo>
                <a:close/>
              </a:path>
              <a:path w="650875" h="1326514">
                <a:moveTo>
                  <a:pt x="185130" y="89809"/>
                </a:moveTo>
                <a:lnTo>
                  <a:pt x="68854" y="89809"/>
                </a:lnTo>
                <a:lnTo>
                  <a:pt x="71140" y="90053"/>
                </a:lnTo>
                <a:lnTo>
                  <a:pt x="101224" y="94381"/>
                </a:lnTo>
                <a:lnTo>
                  <a:pt x="131063" y="100477"/>
                </a:lnTo>
                <a:lnTo>
                  <a:pt x="153042" y="106112"/>
                </a:lnTo>
                <a:lnTo>
                  <a:pt x="185130" y="89809"/>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2876" name="object 28"/>
          <p:cNvSpPr>
            <a:spLocks/>
          </p:cNvSpPr>
          <p:nvPr/>
        </p:nvSpPr>
        <p:spPr bwMode="auto">
          <a:xfrm>
            <a:off x="3357563" y="2754314"/>
            <a:ext cx="1503362" cy="257175"/>
          </a:xfrm>
          <a:custGeom>
            <a:avLst/>
            <a:gdLst>
              <a:gd name="T0" fmla="*/ 225148 w 1503679"/>
              <a:gd name="T1" fmla="*/ 0 h 257175"/>
              <a:gd name="T2" fmla="*/ 213515 w 1503679"/>
              <a:gd name="T3" fmla="*/ 3720 h 257175"/>
              <a:gd name="T4" fmla="*/ 0 w 1503679"/>
              <a:gd name="T5" fmla="*/ 128445 h 257175"/>
              <a:gd name="T6" fmla="*/ 213515 w 1503679"/>
              <a:gd name="T7" fmla="*/ 253169 h 257175"/>
              <a:gd name="T8" fmla="*/ 216173 w 1503679"/>
              <a:gd name="T9" fmla="*/ 254527 h 257175"/>
              <a:gd name="T10" fmla="*/ 226434 w 1503679"/>
              <a:gd name="T11" fmla="*/ 256762 h 257175"/>
              <a:gd name="T12" fmla="*/ 236971 w 1503679"/>
              <a:gd name="T13" fmla="*/ 254455 h 257175"/>
              <a:gd name="T14" fmla="*/ 246988 w 1503679"/>
              <a:gd name="T15" fmla="*/ 247246 h 257175"/>
              <a:gd name="T16" fmla="*/ 255689 w 1503679"/>
              <a:gd name="T17" fmla="*/ 234776 h 257175"/>
              <a:gd name="T18" fmla="*/ 255869 w 1503679"/>
              <a:gd name="T19" fmla="*/ 222917 h 257175"/>
              <a:gd name="T20" fmla="*/ 251274 w 1503679"/>
              <a:gd name="T21" fmla="*/ 212048 h 257175"/>
              <a:gd name="T22" fmla="*/ 242323 w 1503679"/>
              <a:gd name="T23" fmla="*/ 203761 h 257175"/>
              <a:gd name="T24" fmla="*/ 162251 w 1503679"/>
              <a:gd name="T25" fmla="*/ 157035 h 257175"/>
              <a:gd name="T26" fmla="*/ 56590 w 1503679"/>
              <a:gd name="T27" fmla="*/ 157035 h 257175"/>
              <a:gd name="T28" fmla="*/ 56590 w 1503679"/>
              <a:gd name="T29" fmla="*/ 99885 h 257175"/>
              <a:gd name="T30" fmla="*/ 161893 w 1503679"/>
              <a:gd name="T31" fmla="*/ 99885 h 257175"/>
              <a:gd name="T32" fmla="*/ 245611 w 1503679"/>
              <a:gd name="T33" fmla="*/ 50866 h 257175"/>
              <a:gd name="T34" fmla="*/ 252176 w 1503679"/>
              <a:gd name="T35" fmla="*/ 42980 h 257175"/>
              <a:gd name="T36" fmla="*/ 255038 w 1503679"/>
              <a:gd name="T37" fmla="*/ 32774 h 257175"/>
              <a:gd name="T38" fmla="*/ 253568 w 1503679"/>
              <a:gd name="T39" fmla="*/ 20737 h 257175"/>
              <a:gd name="T40" fmla="*/ 247123 w 1503679"/>
              <a:gd name="T41" fmla="*/ 7355 h 257175"/>
              <a:gd name="T42" fmla="*/ 236890 w 1503679"/>
              <a:gd name="T43" fmla="*/ 1347 h 257175"/>
              <a:gd name="T44" fmla="*/ 225148 w 1503679"/>
              <a:gd name="T45" fmla="*/ 0 h 257175"/>
              <a:gd name="T46" fmla="*/ 161893 w 1503679"/>
              <a:gd name="T47" fmla="*/ 99885 h 257175"/>
              <a:gd name="T48" fmla="*/ 56590 w 1503679"/>
              <a:gd name="T49" fmla="*/ 99885 h 257175"/>
              <a:gd name="T50" fmla="*/ 56590 w 1503679"/>
              <a:gd name="T51" fmla="*/ 157035 h 257175"/>
              <a:gd name="T52" fmla="*/ 162251 w 1503679"/>
              <a:gd name="T53" fmla="*/ 157035 h 257175"/>
              <a:gd name="T54" fmla="*/ 155459 w 1503679"/>
              <a:gd name="T55" fmla="*/ 153072 h 257175"/>
              <a:gd name="T56" fmla="*/ 71053 w 1503679"/>
              <a:gd name="T57" fmla="*/ 153072 h 257175"/>
              <a:gd name="T58" fmla="*/ 71053 w 1503679"/>
              <a:gd name="T59" fmla="*/ 103817 h 257175"/>
              <a:gd name="T60" fmla="*/ 155175 w 1503679"/>
              <a:gd name="T61" fmla="*/ 103817 h 257175"/>
              <a:gd name="T62" fmla="*/ 161893 w 1503679"/>
              <a:gd name="T63" fmla="*/ 99885 h 257175"/>
              <a:gd name="T64" fmla="*/ 1502103 w 1503679"/>
              <a:gd name="T65" fmla="*/ 99885 h 257175"/>
              <a:gd name="T66" fmla="*/ 161893 w 1503679"/>
              <a:gd name="T67" fmla="*/ 99885 h 257175"/>
              <a:gd name="T68" fmla="*/ 113185 w 1503679"/>
              <a:gd name="T69" fmla="*/ 128403 h 257175"/>
              <a:gd name="T70" fmla="*/ 162251 w 1503679"/>
              <a:gd name="T71" fmla="*/ 157035 h 257175"/>
              <a:gd name="T72" fmla="*/ 1502103 w 1503679"/>
              <a:gd name="T73" fmla="*/ 157035 h 257175"/>
              <a:gd name="T74" fmla="*/ 1502103 w 1503679"/>
              <a:gd name="T75" fmla="*/ 99885 h 257175"/>
              <a:gd name="T76" fmla="*/ 71053 w 1503679"/>
              <a:gd name="T77" fmla="*/ 103817 h 257175"/>
              <a:gd name="T78" fmla="*/ 71053 w 1503679"/>
              <a:gd name="T79" fmla="*/ 153072 h 257175"/>
              <a:gd name="T80" fmla="*/ 113185 w 1503679"/>
              <a:gd name="T81" fmla="*/ 128403 h 257175"/>
              <a:gd name="T82" fmla="*/ 71053 w 1503679"/>
              <a:gd name="T83" fmla="*/ 103817 h 257175"/>
              <a:gd name="T84" fmla="*/ 113185 w 1503679"/>
              <a:gd name="T85" fmla="*/ 128403 h 257175"/>
              <a:gd name="T86" fmla="*/ 71053 w 1503679"/>
              <a:gd name="T87" fmla="*/ 153072 h 257175"/>
              <a:gd name="T88" fmla="*/ 155459 w 1503679"/>
              <a:gd name="T89" fmla="*/ 153072 h 257175"/>
              <a:gd name="T90" fmla="*/ 113185 w 1503679"/>
              <a:gd name="T91" fmla="*/ 128403 h 257175"/>
              <a:gd name="T92" fmla="*/ 155175 w 1503679"/>
              <a:gd name="T93" fmla="*/ 103817 h 257175"/>
              <a:gd name="T94" fmla="*/ 71053 w 1503679"/>
              <a:gd name="T95" fmla="*/ 103817 h 257175"/>
              <a:gd name="T96" fmla="*/ 113185 w 1503679"/>
              <a:gd name="T97" fmla="*/ 128403 h 257175"/>
              <a:gd name="T98" fmla="*/ 155175 w 1503679"/>
              <a:gd name="T99" fmla="*/ 103817 h 2571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57175">
                <a:moveTo>
                  <a:pt x="225385" y="0"/>
                </a:moveTo>
                <a:lnTo>
                  <a:pt x="213740" y="3720"/>
                </a:lnTo>
                <a:lnTo>
                  <a:pt x="0" y="128445"/>
                </a:lnTo>
                <a:lnTo>
                  <a:pt x="213740" y="253169"/>
                </a:lnTo>
                <a:lnTo>
                  <a:pt x="216403" y="254527"/>
                </a:lnTo>
                <a:lnTo>
                  <a:pt x="226674" y="256762"/>
                </a:lnTo>
                <a:lnTo>
                  <a:pt x="237221" y="254455"/>
                </a:lnTo>
                <a:lnTo>
                  <a:pt x="247248" y="247246"/>
                </a:lnTo>
                <a:lnTo>
                  <a:pt x="255959" y="234776"/>
                </a:lnTo>
                <a:lnTo>
                  <a:pt x="256139" y="222917"/>
                </a:lnTo>
                <a:lnTo>
                  <a:pt x="251539" y="212048"/>
                </a:lnTo>
                <a:lnTo>
                  <a:pt x="242578" y="203761"/>
                </a:lnTo>
                <a:lnTo>
                  <a:pt x="162421" y="157035"/>
                </a:lnTo>
                <a:lnTo>
                  <a:pt x="56650" y="157035"/>
                </a:lnTo>
                <a:lnTo>
                  <a:pt x="56650" y="99885"/>
                </a:lnTo>
                <a:lnTo>
                  <a:pt x="162063" y="99885"/>
                </a:lnTo>
                <a:lnTo>
                  <a:pt x="245871" y="50866"/>
                </a:lnTo>
                <a:lnTo>
                  <a:pt x="252441" y="42980"/>
                </a:lnTo>
                <a:lnTo>
                  <a:pt x="255308" y="32774"/>
                </a:lnTo>
                <a:lnTo>
                  <a:pt x="253835" y="20737"/>
                </a:lnTo>
                <a:lnTo>
                  <a:pt x="247383" y="7355"/>
                </a:lnTo>
                <a:lnTo>
                  <a:pt x="237140" y="1347"/>
                </a:lnTo>
                <a:lnTo>
                  <a:pt x="225385" y="0"/>
                </a:lnTo>
                <a:close/>
              </a:path>
              <a:path w="1503679" h="257175">
                <a:moveTo>
                  <a:pt x="162063" y="99885"/>
                </a:moveTo>
                <a:lnTo>
                  <a:pt x="56650" y="99885"/>
                </a:lnTo>
                <a:lnTo>
                  <a:pt x="56650" y="157035"/>
                </a:lnTo>
                <a:lnTo>
                  <a:pt x="162421" y="157035"/>
                </a:lnTo>
                <a:lnTo>
                  <a:pt x="155624" y="153072"/>
                </a:lnTo>
                <a:lnTo>
                  <a:pt x="71128" y="153072"/>
                </a:lnTo>
                <a:lnTo>
                  <a:pt x="71128" y="103817"/>
                </a:lnTo>
                <a:lnTo>
                  <a:pt x="155340" y="103817"/>
                </a:lnTo>
                <a:lnTo>
                  <a:pt x="162063" y="99885"/>
                </a:lnTo>
                <a:close/>
              </a:path>
              <a:path w="1503679" h="257175">
                <a:moveTo>
                  <a:pt x="1503688" y="99885"/>
                </a:moveTo>
                <a:lnTo>
                  <a:pt x="162063" y="99885"/>
                </a:lnTo>
                <a:lnTo>
                  <a:pt x="113305" y="128403"/>
                </a:lnTo>
                <a:lnTo>
                  <a:pt x="162421" y="157035"/>
                </a:lnTo>
                <a:lnTo>
                  <a:pt x="1503688" y="157035"/>
                </a:lnTo>
                <a:lnTo>
                  <a:pt x="1503688" y="99885"/>
                </a:lnTo>
                <a:close/>
              </a:path>
              <a:path w="1503679" h="257175">
                <a:moveTo>
                  <a:pt x="71128" y="103817"/>
                </a:moveTo>
                <a:lnTo>
                  <a:pt x="71128" y="153072"/>
                </a:lnTo>
                <a:lnTo>
                  <a:pt x="113305" y="128403"/>
                </a:lnTo>
                <a:lnTo>
                  <a:pt x="71128" y="103817"/>
                </a:lnTo>
                <a:close/>
              </a:path>
              <a:path w="1503679" h="257175">
                <a:moveTo>
                  <a:pt x="113305" y="128403"/>
                </a:moveTo>
                <a:lnTo>
                  <a:pt x="71128" y="153072"/>
                </a:lnTo>
                <a:lnTo>
                  <a:pt x="155624" y="153072"/>
                </a:lnTo>
                <a:lnTo>
                  <a:pt x="113305" y="128403"/>
                </a:lnTo>
                <a:close/>
              </a:path>
              <a:path w="1503679" h="257175">
                <a:moveTo>
                  <a:pt x="155340" y="103817"/>
                </a:moveTo>
                <a:lnTo>
                  <a:pt x="71128" y="103817"/>
                </a:lnTo>
                <a:lnTo>
                  <a:pt x="113305" y="128403"/>
                </a:lnTo>
                <a:lnTo>
                  <a:pt x="155340" y="103817"/>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2877" name="object 29"/>
          <p:cNvSpPr>
            <a:spLocks noChangeArrowheads="1"/>
          </p:cNvSpPr>
          <p:nvPr/>
        </p:nvSpPr>
        <p:spPr bwMode="auto">
          <a:xfrm>
            <a:off x="5013325" y="2312988"/>
            <a:ext cx="1949450" cy="1014412"/>
          </a:xfrm>
          <a:prstGeom prst="rect">
            <a:avLst/>
          </a:prstGeom>
          <a:blipFill dpi="0" rotWithShape="1">
            <a:blip r:embed="rId14"/>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78" name="object 30"/>
          <p:cNvSpPr>
            <a:spLocks noChangeArrowheads="1"/>
          </p:cNvSpPr>
          <p:nvPr/>
        </p:nvSpPr>
        <p:spPr bwMode="auto">
          <a:xfrm>
            <a:off x="5830889" y="2894014"/>
            <a:ext cx="85725" cy="85725"/>
          </a:xfrm>
          <a:prstGeom prst="rect">
            <a:avLst/>
          </a:prstGeom>
          <a:blipFill dpi="0" rotWithShape="1">
            <a:blip r:embed="rId1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62879" name="object 31"/>
          <p:cNvSpPr>
            <a:spLocks/>
          </p:cNvSpPr>
          <p:nvPr/>
        </p:nvSpPr>
        <p:spPr bwMode="auto">
          <a:xfrm>
            <a:off x="6688138" y="2333625"/>
            <a:ext cx="233362" cy="928688"/>
          </a:xfrm>
          <a:custGeom>
            <a:avLst/>
            <a:gdLst>
              <a:gd name="T0" fmla="*/ 236681 w 232410"/>
              <a:gd name="T1" fmla="*/ 0 h 928370"/>
              <a:gd name="T2" fmla="*/ 0 w 232410"/>
              <a:gd name="T3" fmla="*/ 232288 h 928370"/>
              <a:gd name="T4" fmla="*/ 0 w 232410"/>
              <a:gd name="T5" fmla="*/ 929584 h 928370"/>
              <a:gd name="T6" fmla="*/ 236681 w 232410"/>
              <a:gd name="T7" fmla="*/ 697142 h 928370"/>
              <a:gd name="T8" fmla="*/ 236681 w 232410"/>
              <a:gd name="T9" fmla="*/ 0 h 9283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70">
                <a:moveTo>
                  <a:pt x="231891" y="0"/>
                </a:moveTo>
                <a:lnTo>
                  <a:pt x="0" y="231891"/>
                </a:lnTo>
                <a:lnTo>
                  <a:pt x="0" y="927994"/>
                </a:lnTo>
                <a:lnTo>
                  <a:pt x="231891" y="695949"/>
                </a:lnTo>
                <a:lnTo>
                  <a:pt x="231891" y="0"/>
                </a:lnTo>
                <a:close/>
              </a:path>
            </a:pathLst>
          </a:custGeom>
          <a:solidFill>
            <a:srgbClr val="49872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62880" name="object 32"/>
          <p:cNvSpPr>
            <a:spLocks/>
          </p:cNvSpPr>
          <p:nvPr/>
        </p:nvSpPr>
        <p:spPr bwMode="auto">
          <a:xfrm>
            <a:off x="5056188" y="2333626"/>
            <a:ext cx="1865312" cy="231775"/>
          </a:xfrm>
          <a:custGeom>
            <a:avLst/>
            <a:gdLst>
              <a:gd name="T0" fmla="*/ 1868737 w 1864360"/>
              <a:gd name="T1" fmla="*/ 0 h 232410"/>
              <a:gd name="T2" fmla="*/ 232638 w 1864360"/>
              <a:gd name="T3" fmla="*/ 0 h 232410"/>
              <a:gd name="T4" fmla="*/ 0 w 1864360"/>
              <a:gd name="T5" fmla="*/ 228740 h 232410"/>
              <a:gd name="T6" fmla="*/ 1636253 w 1864360"/>
              <a:gd name="T7" fmla="*/ 228740 h 232410"/>
              <a:gd name="T8" fmla="*/ 1868737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3973" y="0"/>
                </a:moveTo>
                <a:lnTo>
                  <a:pt x="232044" y="0"/>
                </a:lnTo>
                <a:lnTo>
                  <a:pt x="0" y="231891"/>
                </a:lnTo>
                <a:lnTo>
                  <a:pt x="1632082" y="231891"/>
                </a:lnTo>
                <a:lnTo>
                  <a:pt x="1863973" y="0"/>
                </a:lnTo>
                <a:close/>
              </a:path>
            </a:pathLst>
          </a:custGeom>
          <a:solidFill>
            <a:srgbClr val="7BB959"/>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33" name="object 33">
            <a:extLst>
              <a:ext uri="{FF2B5EF4-FFF2-40B4-BE49-F238E27FC236}"/>
            </a:extLst>
          </p:cNvPr>
          <p:cNvSpPr txBox="1"/>
          <p:nvPr/>
        </p:nvSpPr>
        <p:spPr>
          <a:xfrm>
            <a:off x="5056188" y="2565400"/>
            <a:ext cx="1631950" cy="369332"/>
          </a:xfrm>
          <a:prstGeom prst="rect">
            <a:avLst/>
          </a:prstGeom>
          <a:solidFill>
            <a:srgbClr val="5CA82F"/>
          </a:solidFill>
        </p:spPr>
        <p:txBody>
          <a:bodyPr lIns="0" tIns="0" rIns="0" bIns="0">
            <a:spAutoFit/>
          </a:bodyPr>
          <a:lstStyle/>
          <a:p>
            <a:pPr marL="26034">
              <a:defRPr/>
            </a:pPr>
            <a:r>
              <a:rPr sz="2400" dirty="0">
                <a:solidFill>
                  <a:srgbClr val="181817"/>
                </a:solidFill>
                <a:latin typeface="Arial"/>
                <a:cs typeface="Arial"/>
              </a:rPr>
              <a:t>S</a:t>
            </a:r>
            <a:r>
              <a:rPr sz="2400" spc="-10" dirty="0">
                <a:solidFill>
                  <a:srgbClr val="181817"/>
                </a:solidFill>
                <a:latin typeface="Arial"/>
                <a:cs typeface="Arial"/>
              </a:rPr>
              <a:t>e</a:t>
            </a:r>
            <a:r>
              <a:rPr sz="2400" dirty="0">
                <a:solidFill>
                  <a:srgbClr val="181817"/>
                </a:solidFill>
                <a:latin typeface="Arial"/>
                <a:cs typeface="Arial"/>
              </a:rPr>
              <a:t>con</a:t>
            </a:r>
            <a:r>
              <a:rPr sz="2400" spc="-10" dirty="0">
                <a:solidFill>
                  <a:srgbClr val="181817"/>
                </a:solidFill>
                <a:latin typeface="Arial"/>
                <a:cs typeface="Arial"/>
              </a:rPr>
              <a:t>d</a:t>
            </a:r>
            <a:r>
              <a:rPr sz="2400" spc="-5" dirty="0">
                <a:solidFill>
                  <a:srgbClr val="181817"/>
                </a:solidFill>
                <a:latin typeface="Arial"/>
                <a:cs typeface="Arial"/>
              </a:rPr>
              <a:t>ary</a:t>
            </a:r>
            <a:endParaRPr sz="2400">
              <a:latin typeface="Arial"/>
              <a:cs typeface="Arial"/>
            </a:endParaRPr>
          </a:p>
        </p:txBody>
      </p:sp>
      <p:sp>
        <p:nvSpPr>
          <p:cNvPr id="462882" name="object 3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54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7DC36BF5-1893-4556-A3E6-50CC2E7AFF01}" type="slidenum">
              <a:rPr lang="en-US" altLang="en-US" smtClean="0">
                <a:solidFill>
                  <a:srgbClr val="032280"/>
                </a:solidFill>
                <a:latin typeface="Arial" panose="020B0604020202020204" pitchFamily="34" charset="0"/>
              </a:rPr>
              <a:pPr/>
              <a:t>102</a:t>
            </a:fld>
            <a:endParaRPr lang="en-US" altLang="en-US" smtClean="0">
              <a:solidFill>
                <a:srgbClr val="032280"/>
              </a:solidFill>
              <a:latin typeface="Arial" panose="020B0604020202020204" pitchFamily="34" charset="0"/>
            </a:endParaRPr>
          </a:p>
        </p:txBody>
      </p:sp>
    </p:spTree>
    <p:extLst>
      <p:ext uri="{BB962C8B-B14F-4D97-AF65-F5344CB8AC3E}">
        <p14:creationId xmlns:p14="http://schemas.microsoft.com/office/powerpoint/2010/main" val="183490341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898" name="AutoShape 2" descr="Diagram of default routing of reads and writes to the primary."/>
          <p:cNvSpPr>
            <a:spLocks noChangeAspect="1" noChangeArrowheads="1"/>
          </p:cNvSpPr>
          <p:nvPr/>
        </p:nvSpPr>
        <p:spPr bwMode="auto">
          <a:xfrm>
            <a:off x="1668463" y="-1444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endParaRPr lang="en-IN" altLang="en-US"/>
          </a:p>
        </p:txBody>
      </p:sp>
      <p:sp>
        <p:nvSpPr>
          <p:cNvPr id="464899" name="AutoShape 4" descr="Diagram of default routing of reads and writes to the primary. â Enlarged"/>
          <p:cNvSpPr>
            <a:spLocks noChangeAspect="1" noChangeArrowheads="1"/>
          </p:cNvSpPr>
          <p:nvPr/>
        </p:nvSpPr>
        <p:spPr bwMode="auto">
          <a:xfrm>
            <a:off x="1820863"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endParaRPr lang="en-IN" altLang="en-US"/>
          </a:p>
        </p:txBody>
      </p:sp>
      <p:pic>
        <p:nvPicPr>
          <p:cNvPr id="464900" name="Picture 5"/>
          <p:cNvPicPr>
            <a:picLocks noChangeAspect="1"/>
          </p:cNvPicPr>
          <p:nvPr/>
        </p:nvPicPr>
        <p:blipFill>
          <a:blip r:embed="rId2">
            <a:extLst>
              <a:ext uri="{28A0092B-C50C-407E-A947-70E740481C1C}">
                <a14:useLocalDpi xmlns:a14="http://schemas.microsoft.com/office/drawing/2010/main" val="0"/>
              </a:ext>
            </a:extLst>
          </a:blip>
          <a:srcRect l="24167" t="36665" r="43333" b="14444"/>
          <a:stretch>
            <a:fillRect/>
          </a:stretch>
        </p:blipFill>
        <p:spPr bwMode="auto">
          <a:xfrm>
            <a:off x="3429000" y="1752601"/>
            <a:ext cx="5334000" cy="4513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4901" name="object 17"/>
          <p:cNvSpPr>
            <a:spLocks noChangeArrowheads="1"/>
          </p:cNvSpPr>
          <p:nvPr/>
        </p:nvSpPr>
        <p:spPr bwMode="auto">
          <a:xfrm>
            <a:off x="2090738" y="415925"/>
            <a:ext cx="1974850" cy="368300"/>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Tree>
    <p:extLst>
      <p:ext uri="{BB962C8B-B14F-4D97-AF65-F5344CB8AC3E}">
        <p14:creationId xmlns:p14="http://schemas.microsoft.com/office/powerpoint/2010/main" val="171766131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5922" name="Picture 1"/>
          <p:cNvPicPr>
            <a:picLocks noChangeAspect="1"/>
          </p:cNvPicPr>
          <p:nvPr/>
        </p:nvPicPr>
        <p:blipFill>
          <a:blip r:embed="rId2">
            <a:extLst>
              <a:ext uri="{28A0092B-C50C-407E-A947-70E740481C1C}">
                <a14:useLocalDpi xmlns:a14="http://schemas.microsoft.com/office/drawing/2010/main" val="0"/>
              </a:ext>
            </a:extLst>
          </a:blip>
          <a:srcRect l="24167" t="44073" r="27499" b="21852"/>
          <a:stretch>
            <a:fillRect/>
          </a:stretch>
        </p:blipFill>
        <p:spPr bwMode="auto">
          <a:xfrm>
            <a:off x="2438401" y="2133600"/>
            <a:ext cx="7686675" cy="30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5923" name="object 17"/>
          <p:cNvSpPr>
            <a:spLocks noChangeArrowheads="1"/>
          </p:cNvSpPr>
          <p:nvPr/>
        </p:nvSpPr>
        <p:spPr bwMode="auto">
          <a:xfrm>
            <a:off x="2090738" y="415925"/>
            <a:ext cx="1974850" cy="368300"/>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Tree>
    <p:extLst>
      <p:ext uri="{BB962C8B-B14F-4D97-AF65-F5344CB8AC3E}">
        <p14:creationId xmlns:p14="http://schemas.microsoft.com/office/powerpoint/2010/main" val="392742087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6946" name="Picture 1"/>
          <p:cNvPicPr>
            <a:picLocks noChangeAspect="1"/>
          </p:cNvPicPr>
          <p:nvPr/>
        </p:nvPicPr>
        <p:blipFill>
          <a:blip r:embed="rId2">
            <a:extLst>
              <a:ext uri="{28A0092B-C50C-407E-A947-70E740481C1C}">
                <a14:useLocalDpi xmlns:a14="http://schemas.microsoft.com/office/drawing/2010/main" val="0"/>
              </a:ext>
            </a:extLst>
          </a:blip>
          <a:srcRect l="25000" t="21960" r="25833" b="43529"/>
          <a:stretch>
            <a:fillRect/>
          </a:stretch>
        </p:blipFill>
        <p:spPr bwMode="auto">
          <a:xfrm>
            <a:off x="2590801" y="2362200"/>
            <a:ext cx="7356475"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6947" name="object 17"/>
          <p:cNvSpPr>
            <a:spLocks noChangeArrowheads="1"/>
          </p:cNvSpPr>
          <p:nvPr/>
        </p:nvSpPr>
        <p:spPr bwMode="auto">
          <a:xfrm>
            <a:off x="2090738" y="415925"/>
            <a:ext cx="1974850" cy="368300"/>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cxnSp>
        <p:nvCxnSpPr>
          <p:cNvPr id="4" name="Straight Connector 3"/>
          <p:cNvCxnSpPr/>
          <p:nvPr/>
        </p:nvCxnSpPr>
        <p:spPr>
          <a:xfrm flipH="1">
            <a:off x="5095876" y="1828800"/>
            <a:ext cx="9525" cy="0"/>
          </a:xfrm>
          <a:prstGeom prst="line">
            <a:avLst/>
          </a:prstGeom>
        </p:spPr>
        <p:style>
          <a:lnRef idx="1">
            <a:schemeClr val="accent1"/>
          </a:lnRef>
          <a:fillRef idx="0">
            <a:schemeClr val="accent1"/>
          </a:fillRef>
          <a:effectRef idx="0">
            <a:schemeClr val="accent1"/>
          </a:effectRef>
          <a:fontRef idx="minor">
            <a:schemeClr val="tx1"/>
          </a:fontRef>
        </p:style>
      </p:cxnSp>
      <p:sp>
        <p:nvSpPr>
          <p:cNvPr id="466949" name="TextBox 4"/>
          <p:cNvSpPr txBox="1">
            <a:spLocks noChangeArrowheads="1"/>
          </p:cNvSpPr>
          <p:nvPr/>
        </p:nvSpPr>
        <p:spPr bwMode="auto">
          <a:xfrm>
            <a:off x="4065588" y="5454650"/>
            <a:ext cx="35941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r>
              <a:rPr lang="en-IN" altLang="en-US"/>
              <a:t>rs.addArb("m1.example.net:27017")</a:t>
            </a:r>
          </a:p>
        </p:txBody>
      </p:sp>
    </p:spTree>
    <p:extLst>
      <p:ext uri="{BB962C8B-B14F-4D97-AF65-F5344CB8AC3E}">
        <p14:creationId xmlns:p14="http://schemas.microsoft.com/office/powerpoint/2010/main" val="67205897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7970"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249364"/>
            <a:ext cx="9144000" cy="435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2391812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5618"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185864"/>
            <a:ext cx="9144000" cy="448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4148536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7666"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077914"/>
            <a:ext cx="9144000" cy="470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4130596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clustering</a:t>
            </a:r>
            <a:endParaRPr lang="en-IN" dirty="0"/>
          </a:p>
        </p:txBody>
      </p:sp>
      <p:sp>
        <p:nvSpPr>
          <p:cNvPr id="3" name="Content Placeholder 2"/>
          <p:cNvSpPr>
            <a:spLocks noGrp="1"/>
          </p:cNvSpPr>
          <p:nvPr>
            <p:ph idx="1"/>
          </p:nvPr>
        </p:nvSpPr>
        <p:spPr/>
        <p:txBody>
          <a:bodyPr/>
          <a:lstStyle/>
          <a:p>
            <a:r>
              <a:rPr lang="en-US" dirty="0" smtClean="0">
                <a:solidFill>
                  <a:srgbClr val="555555"/>
                </a:solidFill>
                <a:latin typeface="Open Sans"/>
              </a:rPr>
              <a:t>1. Download</a:t>
            </a:r>
            <a:r>
              <a:rPr lang="en-US" dirty="0">
                <a:solidFill>
                  <a:srgbClr val="555555"/>
                </a:solidFill>
                <a:latin typeface="Open Sans"/>
              </a:rPr>
              <a:t> </a:t>
            </a:r>
            <a:r>
              <a:rPr lang="en-US" u="sng" dirty="0">
                <a:solidFill>
                  <a:srgbClr val="3178BD"/>
                </a:solidFill>
                <a:latin typeface="Open Sans"/>
                <a:hlinkClick r:id="rId2"/>
              </a:rPr>
              <a:t>Tomcat .ZIP </a:t>
            </a:r>
            <a:r>
              <a:rPr lang="en-US" u="sng" dirty="0" smtClean="0">
                <a:solidFill>
                  <a:srgbClr val="3178BD"/>
                </a:solidFill>
                <a:latin typeface="Open Sans"/>
                <a:hlinkClick r:id="rId2"/>
              </a:rPr>
              <a:t>distribution</a:t>
            </a:r>
            <a:endParaRPr lang="en-US" u="sng" dirty="0" smtClean="0">
              <a:solidFill>
                <a:srgbClr val="3178BD"/>
              </a:solidFill>
              <a:latin typeface="Open Sans"/>
            </a:endParaRPr>
          </a:p>
          <a:p>
            <a:r>
              <a:rPr lang="en-US" dirty="0" smtClean="0"/>
              <a:t>2. We'll </a:t>
            </a:r>
            <a:r>
              <a:rPr lang="en-US" dirty="0"/>
              <a:t>use a folder to install all this stuff in. Let's say it's "C:\cluster" for the purposes of the article.</a:t>
            </a:r>
          </a:p>
          <a:p>
            <a:r>
              <a:rPr lang="en-US" dirty="0" smtClean="0"/>
              <a:t>3. Unzip </a:t>
            </a:r>
            <a:r>
              <a:rPr lang="en-US" dirty="0"/>
              <a:t>the Tomcat distro twice, into two folders - </a:t>
            </a:r>
            <a:r>
              <a:rPr lang="en-US" i="1" dirty="0"/>
              <a:t>C:\cluster\tomcat-node-1C:\cluster\tomcat-node-2</a:t>
            </a:r>
            <a:endParaRPr lang="en-US" dirty="0"/>
          </a:p>
          <a:p>
            <a:r>
              <a:rPr lang="en-US" dirty="0" smtClean="0"/>
              <a:t>4. Start </a:t>
            </a:r>
            <a:r>
              <a:rPr lang="en-US" dirty="0"/>
              <a:t>up each of the nodes, using the bin/startup.bat / bin/startup.sh scripts. Ensure they start. If they don't you may need to point Tomcat to the JDK installation on your machine.</a:t>
            </a:r>
          </a:p>
          <a:p>
            <a:r>
              <a:rPr lang="en-US" dirty="0" smtClean="0"/>
              <a:t>5. Open </a:t>
            </a:r>
            <a:r>
              <a:rPr lang="en-US" dirty="0"/>
              <a:t>up the server.xml configuration on </a:t>
            </a:r>
            <a:r>
              <a:rPr lang="en-US" i="1" dirty="0"/>
              <a:t>c:\cluster\tomcat-node-1\conf\server.xml</a:t>
            </a:r>
            <a:endParaRPr lang="en-US" dirty="0"/>
          </a:p>
          <a:p>
            <a:endParaRPr lang="en-IN" dirty="0"/>
          </a:p>
        </p:txBody>
      </p:sp>
    </p:spTree>
    <p:extLst>
      <p:ext uri="{BB962C8B-B14F-4D97-AF65-F5344CB8AC3E}">
        <p14:creationId xmlns:p14="http://schemas.microsoft.com/office/powerpoint/2010/main" val="1262266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3544" y="219458"/>
            <a:ext cx="9720072" cy="1069846"/>
          </a:xfrm>
        </p:spPr>
        <p:txBody>
          <a:bodyPr/>
          <a:lstStyle/>
          <a:p>
            <a:r>
              <a:rPr lang="en-IN" dirty="0" smtClean="0"/>
              <a:t>connector</a:t>
            </a:r>
            <a:endParaRPr lang="en-IN" dirty="0"/>
          </a:p>
        </p:txBody>
      </p:sp>
      <p:graphicFrame>
        <p:nvGraphicFramePr>
          <p:cNvPr id="5" name="Table 4"/>
          <p:cNvGraphicFramePr>
            <a:graphicFrameLocks noGrp="1"/>
          </p:cNvGraphicFramePr>
          <p:nvPr>
            <p:extLst>
              <p:ext uri="{D42A27DB-BD31-4B8C-83A1-F6EECF244321}">
                <p14:modId xmlns:p14="http://schemas.microsoft.com/office/powerpoint/2010/main" val="2977922704"/>
              </p:ext>
            </p:extLst>
          </p:nvPr>
        </p:nvGraphicFramePr>
        <p:xfrm>
          <a:off x="923544" y="1289302"/>
          <a:ext cx="10561320" cy="5364002"/>
        </p:xfrm>
        <a:graphic>
          <a:graphicData uri="http://schemas.openxmlformats.org/drawingml/2006/table">
            <a:tbl>
              <a:tblPr/>
              <a:tblGrid>
                <a:gridCol w="1581117"/>
                <a:gridCol w="8980203"/>
              </a:tblGrid>
              <a:tr h="305175">
                <a:tc>
                  <a:txBody>
                    <a:bodyPr/>
                    <a:lstStyle/>
                    <a:p>
                      <a:pPr algn="l"/>
                      <a:r>
                        <a:rPr lang="en-IN" sz="1600" b="1">
                          <a:solidFill>
                            <a:srgbClr val="FFFFFF"/>
                          </a:solidFill>
                          <a:effectLst/>
                        </a:rPr>
                        <a:t>Attribute</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pPr algn="l"/>
                      <a:r>
                        <a:rPr lang="en-IN" sz="1600" b="1">
                          <a:solidFill>
                            <a:srgbClr val="FFFFFF"/>
                          </a:solidFill>
                          <a:effectLst/>
                        </a:rPr>
                        <a:t>Description</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r>
              <a:tr h="526257">
                <a:tc>
                  <a:txBody>
                    <a:bodyPr/>
                    <a:lstStyle/>
                    <a:p>
                      <a:r>
                        <a:rPr lang="en-IN" sz="1600">
                          <a:effectLst/>
                        </a:rPr>
                        <a:t>allowTrace</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a:effectLst/>
                        </a:rPr>
                        <a:t>A boolean value which can be used to enable or disable the TRACE HTTP method. If not specified, this attribute is set to false.</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546171">
                <a:tc>
                  <a:txBody>
                    <a:bodyPr/>
                    <a:lstStyle/>
                    <a:p>
                      <a:r>
                        <a:rPr lang="en-IN" sz="1600">
                          <a:effectLst/>
                        </a:rPr>
                        <a:t>asyncTimeout</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a:effectLst/>
                        </a:rPr>
                        <a:t>The default timeout for asynchronous requests in milliseconds. If not specified, this attribute is set to the Servlet specification default of 30000 (30 seconds).</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988337">
                <a:tc>
                  <a:txBody>
                    <a:bodyPr/>
                    <a:lstStyle/>
                    <a:p>
                      <a:r>
                        <a:rPr lang="en-IN" sz="1600">
                          <a:effectLst/>
                        </a:rPr>
                        <a:t>defaultSSLHostConfigName</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a:effectLst/>
                        </a:rPr>
                        <a:t>The name of the default </a:t>
                      </a:r>
                      <a:r>
                        <a:rPr lang="en-US" sz="1600" b="1">
                          <a:effectLst/>
                        </a:rPr>
                        <a:t>SSLHostConfig</a:t>
                      </a:r>
                      <a:r>
                        <a:rPr lang="en-US" sz="1600">
                          <a:effectLst/>
                        </a:rPr>
                        <a:t> that will be used for secure connections (if this connector is configured for secure connections) if the client connection does not provide SNI or if the SNI is provided but does not match any configured </a:t>
                      </a:r>
                      <a:r>
                        <a:rPr lang="en-US" sz="1600" b="1">
                          <a:effectLst/>
                        </a:rPr>
                        <a:t>SSLHostConfig</a:t>
                      </a:r>
                      <a:r>
                        <a:rPr lang="en-US" sz="1600">
                          <a:effectLst/>
                        </a:rPr>
                        <a:t>. If not specified the default value of _default_ will be used.</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988337">
                <a:tc>
                  <a:txBody>
                    <a:bodyPr/>
                    <a:lstStyle/>
                    <a:p>
                      <a:r>
                        <a:rPr lang="en-IN" sz="1600">
                          <a:effectLst/>
                        </a:rPr>
                        <a:t>enableLookups</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a:effectLst/>
                        </a:rPr>
                        <a:t>Set to true if you want calls to request.getRemoteHost() to perform DNS lookups in order to return the actual host name of the remote client. Set to false to skip the DNS lookup and return the IP address in String form instead (thereby improving performance). By default, DNS lookups are disabled.</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757298">
                <a:tc>
                  <a:txBody>
                    <a:bodyPr/>
                    <a:lstStyle/>
                    <a:p>
                      <a:r>
                        <a:rPr lang="en-IN" sz="1600">
                          <a:effectLst/>
                        </a:rPr>
                        <a:t>maxHeaderCount</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a:effectLst/>
                        </a:rPr>
                        <a:t>The maximum number of headers in a request that are allowed by the container. A request that contains more headers than the specified limit will be rejected. A value of less than 0 means no limit. If not specified, a default of 100 is used.</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1219378">
                <a:tc>
                  <a:txBody>
                    <a:bodyPr/>
                    <a:lstStyle/>
                    <a:p>
                      <a:r>
                        <a:rPr lang="en-IN" sz="1600">
                          <a:effectLst/>
                        </a:rPr>
                        <a:t>maxParameterCount</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dirty="0">
                          <a:effectLst/>
                        </a:rPr>
                        <a:t>The maximum number of parameter and value pairs (GET plus POST) which will be automatically parsed by the container. Parameter and value pairs beyond this limit will be ignored. A value of less than 0 means no limit. If not specified, a default of 10000 is used. Note that </a:t>
                      </a:r>
                      <a:r>
                        <a:rPr lang="en-US" sz="1600" dirty="0" err="1">
                          <a:effectLst/>
                        </a:rPr>
                        <a:t>FailedRequestFilter</a:t>
                      </a:r>
                      <a:r>
                        <a:rPr lang="en-US" sz="1600" dirty="0">
                          <a:effectLst/>
                        </a:rPr>
                        <a:t> </a:t>
                      </a:r>
                      <a:r>
                        <a:rPr lang="en-US" sz="1600" dirty="0">
                          <a:effectLst/>
                          <a:hlinkClick r:id="rId2"/>
                        </a:rPr>
                        <a:t>filter</a:t>
                      </a:r>
                      <a:r>
                        <a:rPr lang="en-US" sz="1600" dirty="0">
                          <a:effectLst/>
                        </a:rPr>
                        <a:t> can be used to reject requests that hit the limit.</a:t>
                      </a:r>
                    </a:p>
                  </a:txBody>
                  <a:tcPr marL="38961" marR="38961" marT="24351" marB="2435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bl>
          </a:graphicData>
        </a:graphic>
      </p:graphicFrame>
    </p:spTree>
    <p:extLst>
      <p:ext uri="{BB962C8B-B14F-4D97-AF65-F5344CB8AC3E}">
        <p14:creationId xmlns:p14="http://schemas.microsoft.com/office/powerpoint/2010/main" val="127328396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clustering</a:t>
            </a:r>
            <a:endParaRPr lang="en-IN" dirty="0"/>
          </a:p>
        </p:txBody>
      </p:sp>
      <p:sp>
        <p:nvSpPr>
          <p:cNvPr id="3" name="Content Placeholder 2"/>
          <p:cNvSpPr>
            <a:spLocks noGrp="1"/>
          </p:cNvSpPr>
          <p:nvPr>
            <p:ph idx="1"/>
          </p:nvPr>
        </p:nvSpPr>
        <p:spPr>
          <a:xfrm>
            <a:off x="1024128" y="2286000"/>
            <a:ext cx="9720073" cy="731520"/>
          </a:xfrm>
        </p:spPr>
        <p:txBody>
          <a:bodyPr/>
          <a:lstStyle/>
          <a:p>
            <a:r>
              <a:rPr lang="en-US" dirty="0" smtClean="0"/>
              <a:t>6. There </a:t>
            </a:r>
            <a:r>
              <a:rPr lang="en-US" dirty="0"/>
              <a:t>are two places we need to (potentially) configure -</a:t>
            </a:r>
            <a:endParaRPr lang="en-IN" dirty="0"/>
          </a:p>
        </p:txBody>
      </p:sp>
      <p:pic>
        <p:nvPicPr>
          <p:cNvPr id="3074" name="Picture 2" descr="http://static.richardnichols.net/wp-content/uploads/2010/08/server.xml-engine-and-connecto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8303" y="3017520"/>
            <a:ext cx="6937748" cy="3337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874286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clustering</a:t>
            </a:r>
            <a:endParaRPr lang="en-IN" dirty="0"/>
          </a:p>
        </p:txBody>
      </p:sp>
      <p:sp>
        <p:nvSpPr>
          <p:cNvPr id="3" name="Content Placeholder 2"/>
          <p:cNvSpPr>
            <a:spLocks noGrp="1"/>
          </p:cNvSpPr>
          <p:nvPr>
            <p:ph idx="1"/>
          </p:nvPr>
        </p:nvSpPr>
        <p:spPr>
          <a:xfrm>
            <a:off x="1024128" y="2286000"/>
            <a:ext cx="9720073" cy="1527048"/>
          </a:xfrm>
        </p:spPr>
        <p:txBody>
          <a:bodyPr>
            <a:normAutofit/>
          </a:bodyPr>
          <a:lstStyle/>
          <a:p>
            <a:r>
              <a:rPr lang="en-US" dirty="0" smtClean="0"/>
              <a:t>8. Now </a:t>
            </a:r>
            <a:r>
              <a:rPr lang="en-US" dirty="0"/>
              <a:t>repeat this for </a:t>
            </a:r>
            <a:r>
              <a:rPr lang="en-US" i="1" dirty="0"/>
              <a:t>C:\cluster\tomcat-node-2\conf\server.xml </a:t>
            </a:r>
            <a:r>
              <a:rPr lang="en-US" dirty="0"/>
              <a:t>Change the </a:t>
            </a:r>
            <a:r>
              <a:rPr lang="en-US" dirty="0" err="1"/>
              <a:t>jvmRoute</a:t>
            </a:r>
            <a:r>
              <a:rPr lang="en-US" dirty="0"/>
              <a:t> to "node2" and the AJP connector port to </a:t>
            </a:r>
            <a:r>
              <a:rPr lang="en-US" dirty="0" smtClean="0"/>
              <a:t>“7070".</a:t>
            </a:r>
            <a:endParaRPr lang="en-US" dirty="0"/>
          </a:p>
          <a:p>
            <a:r>
              <a:rPr lang="en-US" dirty="0"/>
              <a:t>We're done with Tomcat. Start each node up, and ensure it still works.</a:t>
            </a:r>
          </a:p>
        </p:txBody>
      </p:sp>
    </p:spTree>
    <p:extLst>
      <p:ext uri="{BB962C8B-B14F-4D97-AF65-F5344CB8AC3E}">
        <p14:creationId xmlns:p14="http://schemas.microsoft.com/office/powerpoint/2010/main" val="304384522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Setting Up The Apache Cluster</a:t>
            </a:r>
            <a:br>
              <a:rPr lang="en-US" b="1" dirty="0"/>
            </a:br>
            <a:endParaRPr lang="en-IN" dirty="0"/>
          </a:p>
        </p:txBody>
      </p:sp>
      <p:sp>
        <p:nvSpPr>
          <p:cNvPr id="3" name="Content Placeholder 2"/>
          <p:cNvSpPr>
            <a:spLocks noGrp="1"/>
          </p:cNvSpPr>
          <p:nvPr>
            <p:ph idx="1"/>
          </p:nvPr>
        </p:nvSpPr>
        <p:spPr>
          <a:xfrm>
            <a:off x="1024128" y="1600200"/>
            <a:ext cx="9720073" cy="4709160"/>
          </a:xfrm>
        </p:spPr>
        <p:txBody>
          <a:bodyPr/>
          <a:lstStyle/>
          <a:p>
            <a:r>
              <a:rPr lang="en-IN" dirty="0" smtClean="0"/>
              <a:t>1. </a:t>
            </a:r>
            <a:r>
              <a:rPr lang="en-US" dirty="0"/>
              <a:t>Download and install </a:t>
            </a:r>
            <a:r>
              <a:rPr lang="en-US" u="sng" dirty="0">
                <a:hlinkClick r:id="rId2"/>
              </a:rPr>
              <a:t>Apache HTTP Server</a:t>
            </a:r>
            <a:r>
              <a:rPr lang="en-US" dirty="0" smtClean="0"/>
              <a:t>.</a:t>
            </a:r>
          </a:p>
          <a:p>
            <a:r>
              <a:rPr lang="en-US" dirty="0"/>
              <a:t>Use the custom option to install it into </a:t>
            </a:r>
            <a:r>
              <a:rPr lang="en-US" i="1" dirty="0"/>
              <a:t>C:\</a:t>
            </a:r>
            <a:r>
              <a:rPr lang="en-US" i="1" dirty="0" smtClean="0"/>
              <a:t>cluster\apache2.4</a:t>
            </a:r>
          </a:p>
          <a:p>
            <a:r>
              <a:rPr lang="en-US" i="1" dirty="0" smtClean="0"/>
              <a:t>2.</a:t>
            </a:r>
            <a:r>
              <a:rPr lang="en-US" dirty="0"/>
              <a:t> Now open up c:\cluster\apache2.2\conf\httpd.conf in your </a:t>
            </a:r>
            <a:r>
              <a:rPr lang="en-US" dirty="0" err="1"/>
              <a:t>favourite</a:t>
            </a:r>
            <a:r>
              <a:rPr lang="en-US" dirty="0"/>
              <a:t> text editor.</a:t>
            </a:r>
          </a:p>
          <a:p>
            <a:r>
              <a:rPr lang="en-IN" dirty="0" smtClean="0"/>
              <a:t>3.</a:t>
            </a:r>
            <a:r>
              <a:rPr lang="en-US" dirty="0"/>
              <a:t> Firstly, we need to uncomment the following lines (delete the '#') </a:t>
            </a:r>
            <a:r>
              <a:rPr lang="en-US" dirty="0" smtClean="0"/>
              <a:t>–</a:t>
            </a:r>
          </a:p>
          <a:p>
            <a:r>
              <a:rPr lang="en-IN" dirty="0" err="1"/>
              <a:t>LoadModule</a:t>
            </a:r>
            <a:r>
              <a:rPr lang="en-IN" dirty="0"/>
              <a:t> </a:t>
            </a:r>
            <a:r>
              <a:rPr lang="en-IN" dirty="0" err="1"/>
              <a:t>lbmethod_byrequests_module</a:t>
            </a:r>
            <a:r>
              <a:rPr lang="en-IN" dirty="0"/>
              <a:t> </a:t>
            </a:r>
            <a:r>
              <a:rPr lang="en-IN" dirty="0" smtClean="0"/>
              <a:t>modules/mod_lbmethod_byrequests.so</a:t>
            </a:r>
          </a:p>
          <a:p>
            <a:r>
              <a:rPr lang="en-IN" dirty="0" err="1"/>
              <a:t>LoadModule</a:t>
            </a:r>
            <a:r>
              <a:rPr lang="en-IN" dirty="0"/>
              <a:t> </a:t>
            </a:r>
            <a:r>
              <a:rPr lang="en-IN" dirty="0" err="1"/>
              <a:t>proxy_module</a:t>
            </a:r>
            <a:r>
              <a:rPr lang="en-IN" dirty="0"/>
              <a:t> </a:t>
            </a:r>
            <a:r>
              <a:rPr lang="en-IN" dirty="0" smtClean="0"/>
              <a:t>modules/mod_proxy.so</a:t>
            </a:r>
          </a:p>
          <a:p>
            <a:r>
              <a:rPr lang="en-IN" dirty="0" err="1"/>
              <a:t>LoadModule</a:t>
            </a:r>
            <a:r>
              <a:rPr lang="en-IN" dirty="0"/>
              <a:t> </a:t>
            </a:r>
            <a:r>
              <a:rPr lang="en-IN" dirty="0" err="1"/>
              <a:t>proxy_balancer_module</a:t>
            </a:r>
            <a:r>
              <a:rPr lang="en-IN" dirty="0"/>
              <a:t> </a:t>
            </a:r>
            <a:r>
              <a:rPr lang="en-IN" dirty="0" smtClean="0"/>
              <a:t>modules/mod_proxy_balancer.so</a:t>
            </a:r>
          </a:p>
          <a:p>
            <a:r>
              <a:rPr lang="en-IN" dirty="0" err="1"/>
              <a:t>LoadModule</a:t>
            </a:r>
            <a:r>
              <a:rPr lang="en-IN" dirty="0"/>
              <a:t> </a:t>
            </a:r>
            <a:r>
              <a:rPr lang="en-IN" dirty="0" err="1"/>
              <a:t>proxy_http_module</a:t>
            </a:r>
            <a:r>
              <a:rPr lang="en-IN" dirty="0"/>
              <a:t> </a:t>
            </a:r>
            <a:r>
              <a:rPr lang="en-IN" dirty="0" smtClean="0"/>
              <a:t>modules/mod_proxy_http.so</a:t>
            </a:r>
          </a:p>
          <a:p>
            <a:r>
              <a:rPr lang="en-IN" dirty="0" err="1"/>
              <a:t>LoadModule</a:t>
            </a:r>
            <a:r>
              <a:rPr lang="en-IN" dirty="0"/>
              <a:t> </a:t>
            </a:r>
            <a:r>
              <a:rPr lang="en-IN" dirty="0" err="1"/>
              <a:t>slotmem_shm_module</a:t>
            </a:r>
            <a:r>
              <a:rPr lang="en-IN" dirty="0"/>
              <a:t> modules/mod_slotmem_shm.so</a:t>
            </a:r>
          </a:p>
        </p:txBody>
      </p:sp>
    </p:spTree>
    <p:extLst>
      <p:ext uri="{BB962C8B-B14F-4D97-AF65-F5344CB8AC3E}">
        <p14:creationId xmlns:p14="http://schemas.microsoft.com/office/powerpoint/2010/main" val="173589274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Setting Up The Apache Cluster</a:t>
            </a:r>
            <a:br>
              <a:rPr lang="en-US" b="1" dirty="0"/>
            </a:br>
            <a:endParaRPr lang="en-IN" dirty="0"/>
          </a:p>
        </p:txBody>
      </p:sp>
      <p:sp>
        <p:nvSpPr>
          <p:cNvPr id="3" name="Content Placeholder 2"/>
          <p:cNvSpPr>
            <a:spLocks noGrp="1"/>
          </p:cNvSpPr>
          <p:nvPr>
            <p:ph idx="1"/>
          </p:nvPr>
        </p:nvSpPr>
        <p:spPr>
          <a:xfrm>
            <a:off x="1024128" y="1600200"/>
            <a:ext cx="9720073" cy="4709160"/>
          </a:xfrm>
        </p:spPr>
        <p:txBody>
          <a:bodyPr>
            <a:normAutofit fontScale="70000" lnSpcReduction="20000"/>
          </a:bodyPr>
          <a:lstStyle/>
          <a:p>
            <a:r>
              <a:rPr lang="en-IN" dirty="0" smtClean="0"/>
              <a:t>4. </a:t>
            </a:r>
            <a:r>
              <a:rPr lang="en-US" dirty="0"/>
              <a:t>Finally, go to the end of the file, and add the following</a:t>
            </a:r>
            <a:r>
              <a:rPr lang="en-US" dirty="0" smtClean="0"/>
              <a:t>:</a:t>
            </a:r>
          </a:p>
          <a:p>
            <a:r>
              <a:rPr lang="en-IN" dirty="0" err="1"/>
              <a:t>ServerName</a:t>
            </a:r>
            <a:r>
              <a:rPr lang="en-IN" dirty="0"/>
              <a:t> localhost</a:t>
            </a:r>
          </a:p>
          <a:p>
            <a:r>
              <a:rPr lang="en-IN" dirty="0"/>
              <a:t>#</a:t>
            </a:r>
            <a:r>
              <a:rPr lang="en-IN" dirty="0" err="1"/>
              <a:t>NameVirtualHost</a:t>
            </a:r>
            <a:r>
              <a:rPr lang="en-IN" dirty="0"/>
              <a:t> *:72</a:t>
            </a:r>
          </a:p>
          <a:p>
            <a:r>
              <a:rPr lang="en-IN" dirty="0"/>
              <a:t>&lt;</a:t>
            </a:r>
            <a:r>
              <a:rPr lang="en-IN" dirty="0" err="1"/>
              <a:t>VirtualHost</a:t>
            </a:r>
            <a:r>
              <a:rPr lang="en-IN" dirty="0"/>
              <a:t> *:72&gt;</a:t>
            </a:r>
          </a:p>
          <a:p>
            <a:r>
              <a:rPr lang="en-IN" dirty="0"/>
              <a:t>&lt;Proxy balancer://mycluster&gt;</a:t>
            </a:r>
          </a:p>
          <a:p>
            <a:r>
              <a:rPr lang="en-IN" dirty="0"/>
              <a:t>    </a:t>
            </a:r>
            <a:r>
              <a:rPr lang="en-IN" dirty="0" err="1"/>
              <a:t>BalancerMember</a:t>
            </a:r>
            <a:r>
              <a:rPr lang="en-IN" dirty="0"/>
              <a:t> http://127.0.0.1:8080 min=10 max=100 route=node1 </a:t>
            </a:r>
            <a:r>
              <a:rPr lang="en-IN" dirty="0" err="1"/>
              <a:t>loadfactor</a:t>
            </a:r>
            <a:r>
              <a:rPr lang="en-IN" dirty="0"/>
              <a:t>=1</a:t>
            </a:r>
          </a:p>
          <a:p>
            <a:r>
              <a:rPr lang="en-IN" dirty="0"/>
              <a:t>    </a:t>
            </a:r>
            <a:r>
              <a:rPr lang="en-IN" dirty="0" err="1"/>
              <a:t>BalancerMember</a:t>
            </a:r>
            <a:r>
              <a:rPr lang="en-IN" dirty="0"/>
              <a:t> http://127.0.0.1:7070 min=10 max=100 route=node2 </a:t>
            </a:r>
            <a:r>
              <a:rPr lang="en-IN" dirty="0" err="1"/>
              <a:t>loadfactor</a:t>
            </a:r>
            <a:r>
              <a:rPr lang="en-IN" dirty="0"/>
              <a:t>=1</a:t>
            </a:r>
          </a:p>
          <a:p>
            <a:r>
              <a:rPr lang="en-IN" dirty="0"/>
              <a:t>&lt;/Proxy&gt;</a:t>
            </a:r>
          </a:p>
          <a:p>
            <a:endParaRPr lang="en-IN" dirty="0"/>
          </a:p>
          <a:p>
            <a:r>
              <a:rPr lang="en-IN" dirty="0"/>
              <a:t>    </a:t>
            </a:r>
            <a:r>
              <a:rPr lang="en-IN" dirty="0" err="1"/>
              <a:t>ProxyPreserveHost</a:t>
            </a:r>
            <a:r>
              <a:rPr lang="en-IN" dirty="0"/>
              <a:t> On</a:t>
            </a:r>
          </a:p>
          <a:p>
            <a:endParaRPr lang="en-IN" dirty="0"/>
          </a:p>
          <a:p>
            <a:r>
              <a:rPr lang="en-IN" dirty="0"/>
              <a:t>    </a:t>
            </a:r>
            <a:r>
              <a:rPr lang="en-IN" dirty="0" err="1"/>
              <a:t>ProxyPass</a:t>
            </a:r>
            <a:r>
              <a:rPr lang="en-IN" dirty="0"/>
              <a:t> / balancer://mycluster/</a:t>
            </a:r>
          </a:p>
          <a:p>
            <a:r>
              <a:rPr lang="en-IN" dirty="0"/>
              <a:t>    </a:t>
            </a:r>
            <a:r>
              <a:rPr lang="en-IN" dirty="0" err="1"/>
              <a:t>ProxyPassReverse</a:t>
            </a:r>
            <a:r>
              <a:rPr lang="en-IN" dirty="0"/>
              <a:t> / balancer://mycluster/</a:t>
            </a:r>
          </a:p>
          <a:p>
            <a:r>
              <a:rPr lang="en-IN" dirty="0"/>
              <a:t>&lt;/</a:t>
            </a:r>
            <a:r>
              <a:rPr lang="en-IN" dirty="0" err="1"/>
              <a:t>VirtualHost</a:t>
            </a:r>
            <a:r>
              <a:rPr lang="en-IN" dirty="0"/>
              <a:t>&gt;</a:t>
            </a:r>
          </a:p>
        </p:txBody>
      </p:sp>
    </p:spTree>
    <p:extLst>
      <p:ext uri="{BB962C8B-B14F-4D97-AF65-F5344CB8AC3E}">
        <p14:creationId xmlns:p14="http://schemas.microsoft.com/office/powerpoint/2010/main" val="139674828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Setting Up The Apache Cluster</a:t>
            </a:r>
            <a:br>
              <a:rPr lang="en-US" b="1" dirty="0"/>
            </a:br>
            <a:endParaRPr lang="en-IN" dirty="0"/>
          </a:p>
        </p:txBody>
      </p:sp>
      <p:sp>
        <p:nvSpPr>
          <p:cNvPr id="3" name="Content Placeholder 2"/>
          <p:cNvSpPr>
            <a:spLocks noGrp="1"/>
          </p:cNvSpPr>
          <p:nvPr>
            <p:ph idx="1"/>
          </p:nvPr>
        </p:nvSpPr>
        <p:spPr>
          <a:xfrm>
            <a:off x="886968" y="2084832"/>
            <a:ext cx="9720073" cy="1188720"/>
          </a:xfrm>
        </p:spPr>
        <p:txBody>
          <a:bodyPr>
            <a:normAutofit lnSpcReduction="10000"/>
          </a:bodyPr>
          <a:lstStyle/>
          <a:p>
            <a:r>
              <a:rPr lang="en-IN" dirty="0" smtClean="0"/>
              <a:t>4. s</a:t>
            </a:r>
            <a:r>
              <a:rPr lang="en-US" dirty="0" err="1" smtClean="0"/>
              <a:t>ave</a:t>
            </a:r>
            <a:r>
              <a:rPr lang="en-US" dirty="0" smtClean="0"/>
              <a:t> </a:t>
            </a:r>
            <a:r>
              <a:rPr lang="en-US" dirty="0"/>
              <a:t>it, and restart your Apache server</a:t>
            </a:r>
            <a:r>
              <a:rPr lang="en-US" dirty="0" smtClean="0"/>
              <a:t>.</a:t>
            </a:r>
          </a:p>
          <a:p>
            <a:r>
              <a:rPr lang="en-US" dirty="0"/>
              <a:t>With your Apache server running you should be able to go to </a:t>
            </a:r>
            <a:r>
              <a:rPr lang="en-US" u="sng" dirty="0">
                <a:hlinkClick r:id="rId2"/>
              </a:rPr>
              <a:t>http://</a:t>
            </a:r>
            <a:r>
              <a:rPr lang="en-US" u="sng" dirty="0" smtClean="0">
                <a:hlinkClick r:id="rId2"/>
              </a:rPr>
              <a:t>localhost:72/examples</a:t>
            </a:r>
            <a:endParaRPr lang="en-US" dirty="0" smtClean="0"/>
          </a:p>
          <a:p>
            <a:endParaRPr lang="en-US" dirty="0"/>
          </a:p>
          <a:p>
            <a:endParaRPr lang="en-IN" dirty="0"/>
          </a:p>
        </p:txBody>
      </p:sp>
      <p:pic>
        <p:nvPicPr>
          <p:cNvPr id="7170" name="Picture 2" descr="http://static.richardnichols.net/wp-content/uploads/2010/08/Apache-Tomcat-Example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1735" y="3739578"/>
            <a:ext cx="5067887" cy="2350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61135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Load Balancer</a:t>
            </a:r>
            <a:endParaRPr lang="en-IN" dirty="0"/>
          </a:p>
        </p:txBody>
      </p:sp>
      <p:sp>
        <p:nvSpPr>
          <p:cNvPr id="3" name="Content Placeholder 2"/>
          <p:cNvSpPr>
            <a:spLocks noGrp="1"/>
          </p:cNvSpPr>
          <p:nvPr>
            <p:ph idx="1"/>
          </p:nvPr>
        </p:nvSpPr>
        <p:spPr/>
        <p:txBody>
          <a:bodyPr>
            <a:normAutofit fontScale="92500" lnSpcReduction="10000"/>
          </a:bodyPr>
          <a:lstStyle/>
          <a:p>
            <a:r>
              <a:rPr lang="en-US" dirty="0" smtClean="0"/>
              <a:t>1.Add </a:t>
            </a:r>
            <a:r>
              <a:rPr lang="en-US" dirty="0"/>
              <a:t>the following to the bottom of your </a:t>
            </a:r>
            <a:r>
              <a:rPr lang="en-IN" dirty="0"/>
              <a:t> G:\Local </a:t>
            </a:r>
            <a:r>
              <a:rPr lang="en-IN" dirty="0" smtClean="0"/>
              <a:t>disk\</a:t>
            </a:r>
            <a:r>
              <a:rPr lang="en-IN" dirty="0" err="1" smtClean="0"/>
              <a:t>ApacheCluster</a:t>
            </a:r>
            <a:r>
              <a:rPr lang="en-IN" dirty="0" smtClean="0"/>
              <a:t>\</a:t>
            </a:r>
            <a:r>
              <a:rPr lang="en-IN" dirty="0" err="1" smtClean="0"/>
              <a:t>apachehttp</a:t>
            </a:r>
            <a:r>
              <a:rPr lang="en-IN" dirty="0" smtClean="0"/>
              <a:t>\Apache2.4 </a:t>
            </a:r>
            <a:r>
              <a:rPr lang="en-US" i="1" dirty="0" smtClean="0"/>
              <a:t>\conf\httpd.conf</a:t>
            </a:r>
          </a:p>
          <a:p>
            <a:endParaRPr lang="en-US" i="1" dirty="0"/>
          </a:p>
          <a:p>
            <a:r>
              <a:rPr lang="en-IN" dirty="0"/>
              <a:t>&lt;Location /balancer-manager&gt;</a:t>
            </a:r>
          </a:p>
          <a:p>
            <a:r>
              <a:rPr lang="en-IN" dirty="0" err="1"/>
              <a:t>SetHandler</a:t>
            </a:r>
            <a:r>
              <a:rPr lang="en-IN" dirty="0"/>
              <a:t> balancer-manager</a:t>
            </a:r>
          </a:p>
          <a:p>
            <a:r>
              <a:rPr lang="en-IN" dirty="0" err="1"/>
              <a:t>AuthType</a:t>
            </a:r>
            <a:r>
              <a:rPr lang="en-IN" dirty="0"/>
              <a:t> Basic</a:t>
            </a:r>
          </a:p>
          <a:p>
            <a:r>
              <a:rPr lang="en-IN" dirty="0" err="1"/>
              <a:t>AuthName</a:t>
            </a:r>
            <a:r>
              <a:rPr lang="en-IN" dirty="0"/>
              <a:t> "Balancer Manager"</a:t>
            </a:r>
          </a:p>
          <a:p>
            <a:r>
              <a:rPr lang="en-IN" dirty="0" err="1"/>
              <a:t>AuthUserFile</a:t>
            </a:r>
            <a:r>
              <a:rPr lang="en-IN" dirty="0"/>
              <a:t> "G:/Local disk/</a:t>
            </a:r>
            <a:r>
              <a:rPr lang="en-IN" dirty="0" err="1"/>
              <a:t>ApacheCluster</a:t>
            </a:r>
            <a:r>
              <a:rPr lang="en-IN" dirty="0"/>
              <a:t>/</a:t>
            </a:r>
            <a:r>
              <a:rPr lang="en-IN" dirty="0" err="1"/>
              <a:t>apachehttp</a:t>
            </a:r>
            <a:r>
              <a:rPr lang="en-IN" dirty="0"/>
              <a:t>/Apache2.4/</a:t>
            </a:r>
            <a:r>
              <a:rPr lang="en-IN" dirty="0" err="1"/>
              <a:t>conf</a:t>
            </a:r>
            <a:r>
              <a:rPr lang="en-IN" dirty="0"/>
              <a:t>/.</a:t>
            </a:r>
            <a:r>
              <a:rPr lang="en-IN" dirty="0" err="1"/>
              <a:t>htpasswd</a:t>
            </a:r>
            <a:r>
              <a:rPr lang="en-IN" dirty="0"/>
              <a:t>"</a:t>
            </a:r>
          </a:p>
          <a:p>
            <a:r>
              <a:rPr lang="en-IN" dirty="0"/>
              <a:t>Require valid-user</a:t>
            </a:r>
          </a:p>
          <a:p>
            <a:r>
              <a:rPr lang="en-IN" dirty="0"/>
              <a:t>&lt;/Location&gt;</a:t>
            </a:r>
          </a:p>
        </p:txBody>
      </p:sp>
    </p:spTree>
    <p:extLst>
      <p:ext uri="{BB962C8B-B14F-4D97-AF65-F5344CB8AC3E}">
        <p14:creationId xmlns:p14="http://schemas.microsoft.com/office/powerpoint/2010/main" val="4140412712"/>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Load Balancer</a:t>
            </a:r>
            <a:endParaRPr lang="en-IN" dirty="0"/>
          </a:p>
        </p:txBody>
      </p:sp>
      <p:pic>
        <p:nvPicPr>
          <p:cNvPr id="5" name="Picture 4"/>
          <p:cNvPicPr>
            <a:picLocks noChangeAspect="1"/>
          </p:cNvPicPr>
          <p:nvPr/>
        </p:nvPicPr>
        <p:blipFill rotWithShape="1">
          <a:blip r:embed="rId2"/>
          <a:srcRect r="325" b="49733"/>
          <a:stretch/>
        </p:blipFill>
        <p:spPr>
          <a:xfrm>
            <a:off x="886968" y="2084832"/>
            <a:ext cx="11027664" cy="3447288"/>
          </a:xfrm>
          <a:prstGeom prst="rect">
            <a:avLst/>
          </a:prstGeom>
        </p:spPr>
      </p:pic>
    </p:spTree>
    <p:extLst>
      <p:ext uri="{BB962C8B-B14F-4D97-AF65-F5344CB8AC3E}">
        <p14:creationId xmlns:p14="http://schemas.microsoft.com/office/powerpoint/2010/main" val="1152397741"/>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Load Balancer</a:t>
            </a:r>
            <a:endParaRPr lang="en-IN" dirty="0"/>
          </a:p>
        </p:txBody>
      </p:sp>
      <p:sp>
        <p:nvSpPr>
          <p:cNvPr id="3" name="Content Placeholder 2"/>
          <p:cNvSpPr>
            <a:spLocks noGrp="1"/>
          </p:cNvSpPr>
          <p:nvPr>
            <p:ph idx="1"/>
          </p:nvPr>
        </p:nvSpPr>
        <p:spPr/>
        <p:txBody>
          <a:bodyPr>
            <a:normAutofit/>
          </a:bodyPr>
          <a:lstStyle/>
          <a:p>
            <a:r>
              <a:rPr lang="en-US" dirty="0" smtClean="0"/>
              <a:t>2. We </a:t>
            </a:r>
            <a:r>
              <a:rPr lang="en-US" dirty="0"/>
              <a:t>need to create a password file to secure it. At the command prompt you can use </a:t>
            </a:r>
            <a:endParaRPr lang="en-US" i="1" dirty="0"/>
          </a:p>
          <a:p>
            <a:r>
              <a:rPr lang="en-IN" dirty="0"/>
              <a:t>"G:\Local disk\</a:t>
            </a:r>
            <a:r>
              <a:rPr lang="en-IN" dirty="0" err="1"/>
              <a:t>ApacheCluster</a:t>
            </a:r>
            <a:r>
              <a:rPr lang="en-IN" dirty="0"/>
              <a:t>\</a:t>
            </a:r>
            <a:r>
              <a:rPr lang="en-IN" dirty="0" err="1"/>
              <a:t>apachehttp</a:t>
            </a:r>
            <a:r>
              <a:rPr lang="en-IN" dirty="0"/>
              <a:t>\Apache2.4\bin\</a:t>
            </a:r>
            <a:r>
              <a:rPr lang="en-IN" dirty="0" err="1"/>
              <a:t>htpasswd</a:t>
            </a:r>
            <a:r>
              <a:rPr lang="en-IN" dirty="0"/>
              <a:t>" -c "G:\Local disk\</a:t>
            </a:r>
            <a:r>
              <a:rPr lang="en-IN" dirty="0" err="1"/>
              <a:t>ApacheCluster</a:t>
            </a:r>
            <a:r>
              <a:rPr lang="en-IN" dirty="0"/>
              <a:t>\</a:t>
            </a:r>
            <a:r>
              <a:rPr lang="en-IN" dirty="0" err="1"/>
              <a:t>apachehttp</a:t>
            </a:r>
            <a:r>
              <a:rPr lang="en-IN" dirty="0"/>
              <a:t>\Apache2.4\</a:t>
            </a:r>
            <a:r>
              <a:rPr lang="en-IN" dirty="0" err="1"/>
              <a:t>conf</a:t>
            </a:r>
            <a:r>
              <a:rPr lang="en-IN" dirty="0"/>
              <a:t>\.</a:t>
            </a:r>
            <a:r>
              <a:rPr lang="en-IN" dirty="0" err="1"/>
              <a:t>htpasswd</a:t>
            </a:r>
            <a:r>
              <a:rPr lang="en-IN" dirty="0"/>
              <a:t>" </a:t>
            </a:r>
            <a:r>
              <a:rPr lang="en-IN" dirty="0" smtClean="0"/>
              <a:t>admin</a:t>
            </a:r>
          </a:p>
          <a:p>
            <a:endParaRPr lang="en-IN" dirty="0"/>
          </a:p>
          <a:p>
            <a:r>
              <a:rPr lang="en-IN" dirty="0" smtClean="0"/>
              <a:t>3.</a:t>
            </a:r>
            <a:r>
              <a:rPr lang="en-US" dirty="0"/>
              <a:t> Restart your Apache web server, and go to http://localhost/balancer-manager</a:t>
            </a:r>
            <a:endParaRPr lang="en-IN" dirty="0"/>
          </a:p>
        </p:txBody>
      </p:sp>
    </p:spTree>
    <p:extLst>
      <p:ext uri="{BB962C8B-B14F-4D97-AF65-F5344CB8AC3E}">
        <p14:creationId xmlns:p14="http://schemas.microsoft.com/office/powerpoint/2010/main" val="379242782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srcRect l="450" t="10666" r="5650" b="14000"/>
          <a:stretch/>
        </p:blipFill>
        <p:spPr>
          <a:xfrm>
            <a:off x="301752" y="731520"/>
            <a:ext cx="11448288" cy="5166360"/>
          </a:xfrm>
          <a:prstGeom prst="rect">
            <a:avLst/>
          </a:prstGeom>
        </p:spPr>
      </p:pic>
    </p:spTree>
    <p:extLst>
      <p:ext uri="{BB962C8B-B14F-4D97-AF65-F5344CB8AC3E}">
        <p14:creationId xmlns:p14="http://schemas.microsoft.com/office/powerpoint/2010/main" val="134955735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Backup Manager</a:t>
            </a:r>
            <a:endParaRPr lang="en-IN" dirty="0"/>
          </a:p>
        </p:txBody>
      </p:sp>
      <p:sp>
        <p:nvSpPr>
          <p:cNvPr id="3" name="Content Placeholder 2"/>
          <p:cNvSpPr>
            <a:spLocks noGrp="1"/>
          </p:cNvSpPr>
          <p:nvPr>
            <p:ph idx="1"/>
          </p:nvPr>
        </p:nvSpPr>
        <p:spPr>
          <a:xfrm>
            <a:off x="1024128" y="2286000"/>
            <a:ext cx="9720073" cy="630936"/>
          </a:xfrm>
        </p:spPr>
        <p:txBody>
          <a:bodyPr/>
          <a:lstStyle/>
          <a:p>
            <a:r>
              <a:rPr lang="en-IN" dirty="0" smtClean="0"/>
              <a:t>Replicate exactly one copy to another instance.</a:t>
            </a:r>
            <a:endParaRPr lang="en-IN" dirty="0"/>
          </a:p>
        </p:txBody>
      </p:sp>
      <p:pic>
        <p:nvPicPr>
          <p:cNvPr id="4" name="Picture 3"/>
          <p:cNvPicPr>
            <a:picLocks noChangeAspect="1"/>
          </p:cNvPicPr>
          <p:nvPr/>
        </p:nvPicPr>
        <p:blipFill rotWithShape="1">
          <a:blip r:embed="rId2"/>
          <a:srcRect l="13725" t="19200" r="42775" b="29734"/>
          <a:stretch/>
        </p:blipFill>
        <p:spPr>
          <a:xfrm>
            <a:off x="2121408" y="2852928"/>
            <a:ext cx="5303520" cy="3502152"/>
          </a:xfrm>
          <a:prstGeom prst="rect">
            <a:avLst/>
          </a:prstGeom>
        </p:spPr>
      </p:pic>
    </p:spTree>
    <p:extLst>
      <p:ext uri="{BB962C8B-B14F-4D97-AF65-F5344CB8AC3E}">
        <p14:creationId xmlns:p14="http://schemas.microsoft.com/office/powerpoint/2010/main" val="699422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1832" y="100584"/>
            <a:ext cx="9720072" cy="914400"/>
          </a:xfrm>
        </p:spPr>
        <p:txBody>
          <a:bodyPr/>
          <a:lstStyle/>
          <a:p>
            <a:r>
              <a:rPr lang="en-IN" dirty="0" smtClean="0"/>
              <a:t>connector</a:t>
            </a:r>
            <a:endParaRPr lang="en-IN" dirty="0"/>
          </a:p>
        </p:txBody>
      </p:sp>
      <p:graphicFrame>
        <p:nvGraphicFramePr>
          <p:cNvPr id="3" name="Table 2"/>
          <p:cNvGraphicFramePr>
            <a:graphicFrameLocks noGrp="1"/>
          </p:cNvGraphicFramePr>
          <p:nvPr>
            <p:extLst>
              <p:ext uri="{D42A27DB-BD31-4B8C-83A1-F6EECF244321}">
                <p14:modId xmlns:p14="http://schemas.microsoft.com/office/powerpoint/2010/main" val="332406676"/>
              </p:ext>
            </p:extLst>
          </p:nvPr>
        </p:nvGraphicFramePr>
        <p:xfrm>
          <a:off x="813816" y="1225296"/>
          <a:ext cx="10762488" cy="4982403"/>
        </p:xfrm>
        <a:graphic>
          <a:graphicData uri="http://schemas.openxmlformats.org/drawingml/2006/table">
            <a:tbl>
              <a:tblPr/>
              <a:tblGrid>
                <a:gridCol w="1563537"/>
                <a:gridCol w="9198951"/>
              </a:tblGrid>
              <a:tr h="759363">
                <a:tc>
                  <a:txBody>
                    <a:bodyPr/>
                    <a:lstStyle/>
                    <a:p>
                      <a:r>
                        <a:rPr lang="en-IN" sz="1600">
                          <a:effectLst/>
                        </a:rPr>
                        <a:t>maxPostSize</a:t>
                      </a:r>
                    </a:p>
                  </a:txBody>
                  <a:tcPr marL="20736" marR="20736" marT="12960" marB="1296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a:effectLst/>
                        </a:rPr>
                        <a:t>The maximum size in bytes of the POST which will be handled by the container FORM URL parameter parsing. The limit can be disabled by setting this attribute to a value less than zero. If not specified, this attribute is set to 2097152 (2 megabytes). Note that the </a:t>
                      </a:r>
                      <a:r>
                        <a:rPr lang="en-US" sz="1600">
                          <a:effectLst/>
                          <a:hlinkClick r:id="rId2"/>
                        </a:rPr>
                        <a:t>FailedRequestFilter</a:t>
                      </a:r>
                      <a:r>
                        <a:rPr lang="en-US" sz="1600">
                          <a:effectLst/>
                        </a:rPr>
                        <a:t> can be used to reject requests that exceed this limit.</a:t>
                      </a:r>
                    </a:p>
                  </a:txBody>
                  <a:tcPr marL="20736" marR="20736" marT="12960" marB="1296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1698424">
                <a:tc>
                  <a:txBody>
                    <a:bodyPr/>
                    <a:lstStyle/>
                    <a:p>
                      <a:r>
                        <a:rPr lang="en-IN" sz="1600">
                          <a:effectLst/>
                        </a:rPr>
                        <a:t>maxSavePostSize</a:t>
                      </a:r>
                    </a:p>
                  </a:txBody>
                  <a:tcPr marL="20736" marR="20736" marT="12960" marB="1296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a:effectLst/>
                        </a:rPr>
                        <a:t>The maximum size in bytes of the POST which will be saved/buffered by the container during FORM or CLIENT-CERT authentication. For both types of authentication, the POST will be saved/buffered before the user is authenticated. For CLIENT-CERT authentication, the POST is buffered for the duration of the SSL handshake and the buffer emptied when the request is processed. For FORM authentication the POST is saved whilst the user is re-directed to the login form and is retained until the user successfully authenticates or the session associated with the authentication request expires. The limit can be disabled by setting this attribute to -1. Setting the attribute to zero will disable the saving of POST data during authentication. If not specified, this attribute is set to 4096 (4 kilobytes).</a:t>
                      </a:r>
                    </a:p>
                  </a:txBody>
                  <a:tcPr marL="20736" marR="20736" marT="12960" marB="1296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1072383">
                <a:tc>
                  <a:txBody>
                    <a:bodyPr/>
                    <a:lstStyle/>
                    <a:p>
                      <a:r>
                        <a:rPr lang="en-IN" sz="1600">
                          <a:effectLst/>
                        </a:rPr>
                        <a:t>parseBodyMethods</a:t>
                      </a:r>
                    </a:p>
                  </a:txBody>
                  <a:tcPr marL="20736" marR="20736" marT="12960" marB="1296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a:effectLst/>
                        </a:rPr>
                        <a:t>A comma-separated list of HTTP methods for which request bodies will be parsed for request parameters identically to POST. This is useful in RESTful applications that want to support POST-style semantics for PUT requests. Note that any setting other than POST causes Tomcat to behave in a way that goes against the intent of the servlet specification. The HTTP method TRACE is specifically forbidden here in accordance with the HTTP specification. The default is POST</a:t>
                      </a:r>
                    </a:p>
                  </a:txBody>
                  <a:tcPr marL="20736" marR="20736" marT="12960" marB="1296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968043">
                <a:tc>
                  <a:txBody>
                    <a:bodyPr/>
                    <a:lstStyle/>
                    <a:p>
                      <a:r>
                        <a:rPr lang="en-IN" sz="1600" b="1">
                          <a:effectLst/>
                        </a:rPr>
                        <a:t>port</a:t>
                      </a:r>
                      <a:endParaRPr lang="en-IN" sz="1600">
                        <a:effectLst/>
                      </a:endParaRPr>
                    </a:p>
                  </a:txBody>
                  <a:tcPr marL="20736" marR="20736" marT="12960" marB="1296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dirty="0">
                          <a:effectLst/>
                        </a:rPr>
                        <a:t>The TCP port number on which this </a:t>
                      </a:r>
                      <a:r>
                        <a:rPr lang="en-US" sz="1600" b="1" dirty="0">
                          <a:effectLst/>
                        </a:rPr>
                        <a:t>Connector</a:t>
                      </a:r>
                      <a:r>
                        <a:rPr lang="en-US" sz="1600" dirty="0">
                          <a:effectLst/>
                        </a:rPr>
                        <a:t> will create a server socket and await incoming connections. Your operating system will allow only one server application to listen to a particular port number on a particular IP address. If the special value of 0 (zero) is used, then Tomcat will select a free port at random to use for this connector. This is typically only useful in embedded and testing applications.</a:t>
                      </a:r>
                    </a:p>
                  </a:txBody>
                  <a:tcPr marL="20736" marR="20736" marT="12960" marB="1296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bl>
          </a:graphicData>
        </a:graphic>
      </p:graphicFrame>
    </p:spTree>
    <p:extLst>
      <p:ext uri="{BB962C8B-B14F-4D97-AF65-F5344CB8AC3E}">
        <p14:creationId xmlns:p14="http://schemas.microsoft.com/office/powerpoint/2010/main" val="26152811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Backup Manager</a:t>
            </a:r>
            <a:endParaRPr lang="en-IN" dirty="0"/>
          </a:p>
        </p:txBody>
      </p:sp>
      <p:pic>
        <p:nvPicPr>
          <p:cNvPr id="6" name="Picture 5"/>
          <p:cNvPicPr>
            <a:picLocks noChangeAspect="1"/>
          </p:cNvPicPr>
          <p:nvPr/>
        </p:nvPicPr>
        <p:blipFill rotWithShape="1">
          <a:blip r:embed="rId2"/>
          <a:srcRect l="12150" t="9466" r="11800" b="8667"/>
          <a:stretch/>
        </p:blipFill>
        <p:spPr>
          <a:xfrm>
            <a:off x="1024128" y="1965960"/>
            <a:ext cx="8833104" cy="4754879"/>
          </a:xfrm>
          <a:prstGeom prst="rect">
            <a:avLst/>
          </a:prstGeom>
        </p:spPr>
      </p:pic>
    </p:spTree>
    <p:extLst>
      <p:ext uri="{BB962C8B-B14F-4D97-AF65-F5344CB8AC3E}">
        <p14:creationId xmlns:p14="http://schemas.microsoft.com/office/powerpoint/2010/main" val="2073138953"/>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Backup Manager</a:t>
            </a:r>
            <a:endParaRPr lang="en-IN" dirty="0"/>
          </a:p>
        </p:txBody>
      </p:sp>
      <p:pic>
        <p:nvPicPr>
          <p:cNvPr id="3" name="Picture 2"/>
          <p:cNvPicPr>
            <a:picLocks noChangeAspect="1"/>
          </p:cNvPicPr>
          <p:nvPr/>
        </p:nvPicPr>
        <p:blipFill rotWithShape="1">
          <a:blip r:embed="rId2"/>
          <a:srcRect l="10788" t="10500" r="10533" b="5890"/>
          <a:stretch/>
        </p:blipFill>
        <p:spPr>
          <a:xfrm>
            <a:off x="1097280" y="1792224"/>
            <a:ext cx="9888160" cy="4846320"/>
          </a:xfrm>
          <a:prstGeom prst="rect">
            <a:avLst/>
          </a:prstGeom>
        </p:spPr>
      </p:pic>
    </p:spTree>
    <p:extLst>
      <p:ext uri="{BB962C8B-B14F-4D97-AF65-F5344CB8AC3E}">
        <p14:creationId xmlns:p14="http://schemas.microsoft.com/office/powerpoint/2010/main" val="2492806925"/>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7251" t="10934" r="475" b="9866"/>
          <a:stretch/>
        </p:blipFill>
        <p:spPr>
          <a:xfrm>
            <a:off x="685800" y="466344"/>
            <a:ext cx="10030968" cy="5431536"/>
          </a:xfrm>
          <a:prstGeom prst="rect">
            <a:avLst/>
          </a:prstGeom>
        </p:spPr>
      </p:pic>
      <p:sp>
        <p:nvSpPr>
          <p:cNvPr id="6" name="Cloud Callout 5"/>
          <p:cNvSpPr/>
          <p:nvPr/>
        </p:nvSpPr>
        <p:spPr>
          <a:xfrm>
            <a:off x="10204704" y="1353312"/>
            <a:ext cx="1691640" cy="1051560"/>
          </a:xfrm>
          <a:prstGeom prst="cloudCallout">
            <a:avLst>
              <a:gd name="adj1" fmla="val -84914"/>
              <a:gd name="adj2" fmla="val 11337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Hot standby</a:t>
            </a:r>
            <a:endParaRPr lang="en-IN" dirty="0"/>
          </a:p>
        </p:txBody>
      </p:sp>
    </p:spTree>
    <p:extLst>
      <p:ext uri="{BB962C8B-B14F-4D97-AF65-F5344CB8AC3E}">
        <p14:creationId xmlns:p14="http://schemas.microsoft.com/office/powerpoint/2010/main" val="298440337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LDAP Authentication</a:t>
            </a:r>
            <a:endParaRPr lang="en-IN" dirty="0"/>
          </a:p>
        </p:txBody>
      </p:sp>
      <p:sp>
        <p:nvSpPr>
          <p:cNvPr id="3" name="Content Placeholder 2"/>
          <p:cNvSpPr>
            <a:spLocks noGrp="1"/>
          </p:cNvSpPr>
          <p:nvPr>
            <p:ph idx="1"/>
          </p:nvPr>
        </p:nvSpPr>
        <p:spPr/>
        <p:txBody>
          <a:bodyPr/>
          <a:lstStyle/>
          <a:p>
            <a:r>
              <a:rPr lang="en-IN" dirty="0" smtClean="0"/>
              <a:t>1. </a:t>
            </a:r>
            <a:r>
              <a:rPr lang="en-US" dirty="0"/>
              <a:t>Open your CATALINA_HOME/</a:t>
            </a:r>
            <a:r>
              <a:rPr lang="en-US" dirty="0" err="1"/>
              <a:t>conf</a:t>
            </a:r>
            <a:r>
              <a:rPr lang="en-US" dirty="0"/>
              <a:t>/server.xml file, within &lt;Host&gt; element, comment out the current &lt;realm&gt;(by default </a:t>
            </a:r>
            <a:r>
              <a:rPr lang="en-US" dirty="0" err="1"/>
              <a:t>UserDatabaseRealm</a:t>
            </a:r>
            <a:r>
              <a:rPr lang="en-US" dirty="0"/>
              <a:t>) within </a:t>
            </a:r>
            <a:r>
              <a:rPr lang="en-US" dirty="0" err="1"/>
              <a:t>LockOutRealm</a:t>
            </a:r>
            <a:r>
              <a:rPr lang="en-US" dirty="0"/>
              <a:t> realm. If you want you can comment out the whole realms</a:t>
            </a:r>
            <a:r>
              <a:rPr lang="en-US" dirty="0" smtClean="0"/>
              <a:t>.</a:t>
            </a:r>
          </a:p>
          <a:p>
            <a:endParaRPr lang="en-US" dirty="0"/>
          </a:p>
        </p:txBody>
      </p:sp>
    </p:spTree>
    <p:extLst>
      <p:ext uri="{BB962C8B-B14F-4D97-AF65-F5344CB8AC3E}">
        <p14:creationId xmlns:p14="http://schemas.microsoft.com/office/powerpoint/2010/main" val="1703150528"/>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356616"/>
            <a:ext cx="9720072" cy="448056"/>
          </a:xfrm>
        </p:spPr>
        <p:txBody>
          <a:bodyPr>
            <a:normAutofit fontScale="90000"/>
          </a:bodyPr>
          <a:lstStyle/>
          <a:p>
            <a:r>
              <a:rPr lang="en-IN" dirty="0" smtClean="0"/>
              <a:t>LDAP Authentication</a:t>
            </a:r>
            <a:endParaRPr lang="en-IN" dirty="0"/>
          </a:p>
        </p:txBody>
      </p:sp>
      <p:sp>
        <p:nvSpPr>
          <p:cNvPr id="3" name="Content Placeholder 2"/>
          <p:cNvSpPr>
            <a:spLocks noGrp="1"/>
          </p:cNvSpPr>
          <p:nvPr>
            <p:ph idx="1"/>
          </p:nvPr>
        </p:nvSpPr>
        <p:spPr>
          <a:xfrm>
            <a:off x="932688" y="1097280"/>
            <a:ext cx="10460736" cy="5431536"/>
          </a:xfrm>
        </p:spPr>
        <p:txBody>
          <a:bodyPr>
            <a:normAutofit fontScale="55000" lnSpcReduction="20000"/>
          </a:bodyPr>
          <a:lstStyle/>
          <a:p>
            <a:r>
              <a:rPr lang="en-IN" dirty="0" smtClean="0"/>
              <a:t>1. </a:t>
            </a:r>
            <a:r>
              <a:rPr lang="en-US" dirty="0"/>
              <a:t>Add the following realm to replace what has just been commented </a:t>
            </a:r>
            <a:r>
              <a:rPr lang="en-US" dirty="0" smtClean="0"/>
              <a:t>above</a:t>
            </a:r>
          </a:p>
          <a:p>
            <a:endParaRPr lang="en-US" dirty="0"/>
          </a:p>
          <a:p>
            <a:r>
              <a:rPr lang="en-US" dirty="0"/>
              <a:t>&lt;Realm  	</a:t>
            </a:r>
          </a:p>
          <a:p>
            <a:r>
              <a:rPr lang="en-US" dirty="0"/>
              <a:t>	</a:t>
            </a:r>
            <a:r>
              <a:rPr lang="en-US" dirty="0" err="1"/>
              <a:t>className</a:t>
            </a:r>
            <a:r>
              <a:rPr lang="en-US" dirty="0"/>
              <a:t>="</a:t>
            </a:r>
            <a:r>
              <a:rPr lang="en-US" dirty="0" err="1"/>
              <a:t>org.apache.catalina.realm.JNDIRealm</a:t>
            </a:r>
            <a:r>
              <a:rPr lang="en-US" dirty="0"/>
              <a:t>" </a:t>
            </a:r>
          </a:p>
          <a:p>
            <a:r>
              <a:rPr lang="en-US" dirty="0"/>
              <a:t>debug="99"</a:t>
            </a:r>
          </a:p>
          <a:p>
            <a:r>
              <a:rPr lang="en-US" dirty="0" err="1"/>
              <a:t>connectionURL</a:t>
            </a:r>
            <a:r>
              <a:rPr lang="en-US" dirty="0"/>
              <a:t>="</a:t>
            </a:r>
            <a:r>
              <a:rPr lang="en-US" dirty="0" err="1"/>
              <a:t>ldap</a:t>
            </a:r>
            <a:r>
              <a:rPr lang="en-US" dirty="0"/>
              <a:t>://ldap.yourdomain.com" </a:t>
            </a:r>
          </a:p>
          <a:p>
            <a:r>
              <a:rPr lang="en-US" dirty="0"/>
              <a:t>authentication="simple"</a:t>
            </a:r>
          </a:p>
          <a:p>
            <a:r>
              <a:rPr lang="en-US" dirty="0"/>
              <a:t>referrals="follow"</a:t>
            </a:r>
          </a:p>
          <a:p>
            <a:r>
              <a:rPr lang="en-US" dirty="0" err="1"/>
              <a:t>connectionName</a:t>
            </a:r>
            <a:r>
              <a:rPr lang="en-US" dirty="0"/>
              <a:t>="</a:t>
            </a:r>
            <a:r>
              <a:rPr lang="en-US" dirty="0" err="1"/>
              <a:t>ldapquery</a:t>
            </a:r>
            <a:r>
              <a:rPr lang="en-US" dirty="0"/>
              <a:t>"</a:t>
            </a:r>
          </a:p>
          <a:p>
            <a:r>
              <a:rPr lang="en-US" dirty="0" err="1"/>
              <a:t>connectionPassword</a:t>
            </a:r>
            <a:r>
              <a:rPr lang="en-US" dirty="0"/>
              <a:t>="password" </a:t>
            </a:r>
          </a:p>
          <a:p>
            <a:r>
              <a:rPr lang="en-US" dirty="0" err="1"/>
              <a:t>userSearch</a:t>
            </a:r>
            <a:r>
              <a:rPr lang="en-US" dirty="0"/>
              <a:t>="(</a:t>
            </a:r>
            <a:r>
              <a:rPr lang="en-US" dirty="0" err="1"/>
              <a:t>sAMAccountName</a:t>
            </a:r>
            <a:r>
              <a:rPr lang="en-US" dirty="0"/>
              <a:t>={0})"</a:t>
            </a:r>
          </a:p>
          <a:p>
            <a:r>
              <a:rPr lang="en-US" dirty="0" err="1"/>
              <a:t>userBase</a:t>
            </a:r>
            <a:r>
              <a:rPr lang="en-US" dirty="0"/>
              <a:t>="dc=</a:t>
            </a:r>
            <a:r>
              <a:rPr lang="en-US" dirty="0" err="1"/>
              <a:t>youdomain,dc</a:t>
            </a:r>
            <a:r>
              <a:rPr lang="en-US" dirty="0"/>
              <a:t>=com" </a:t>
            </a:r>
          </a:p>
          <a:p>
            <a:r>
              <a:rPr lang="en-US" dirty="0" err="1"/>
              <a:t>userSubtree</a:t>
            </a:r>
            <a:r>
              <a:rPr lang="en-US" dirty="0"/>
              <a:t>="true" </a:t>
            </a:r>
          </a:p>
          <a:p>
            <a:r>
              <a:rPr lang="en-US" dirty="0" err="1"/>
              <a:t>userRoleName</a:t>
            </a:r>
            <a:r>
              <a:rPr lang="en-US" dirty="0"/>
              <a:t>="</a:t>
            </a:r>
            <a:r>
              <a:rPr lang="en-US" dirty="0" err="1"/>
              <a:t>memberOf</a:t>
            </a:r>
            <a:r>
              <a:rPr lang="en-US" dirty="0"/>
              <a:t>"</a:t>
            </a:r>
          </a:p>
          <a:p>
            <a:r>
              <a:rPr lang="en-US" dirty="0" err="1"/>
              <a:t>roleBase</a:t>
            </a:r>
            <a:r>
              <a:rPr lang="en-US" dirty="0"/>
              <a:t>="</a:t>
            </a:r>
            <a:r>
              <a:rPr lang="en-US" dirty="0" err="1"/>
              <a:t>ou</a:t>
            </a:r>
            <a:r>
              <a:rPr lang="en-US" dirty="0"/>
              <a:t>=</a:t>
            </a:r>
            <a:r>
              <a:rPr lang="en-US" dirty="0" err="1"/>
              <a:t>group,dc</a:t>
            </a:r>
            <a:r>
              <a:rPr lang="en-US" dirty="0"/>
              <a:t>=</a:t>
            </a:r>
            <a:r>
              <a:rPr lang="en-US" dirty="0" err="1"/>
              <a:t>yourdomain,dc</a:t>
            </a:r>
            <a:r>
              <a:rPr lang="en-US" dirty="0"/>
              <a:t>=com"</a:t>
            </a:r>
          </a:p>
          <a:p>
            <a:r>
              <a:rPr lang="en-US" dirty="0" err="1"/>
              <a:t>roleSearch</a:t>
            </a:r>
            <a:r>
              <a:rPr lang="en-US" dirty="0"/>
              <a:t>="(member={0})"</a:t>
            </a:r>
          </a:p>
          <a:p>
            <a:r>
              <a:rPr lang="en-US" dirty="0" err="1"/>
              <a:t>roleSubtree</a:t>
            </a:r>
            <a:r>
              <a:rPr lang="en-US" dirty="0"/>
              <a:t>="true"</a:t>
            </a:r>
          </a:p>
          <a:p>
            <a:r>
              <a:rPr lang="en-US" dirty="0" err="1"/>
              <a:t>roleName</a:t>
            </a:r>
            <a:r>
              <a:rPr lang="en-US" dirty="0"/>
              <a:t>="CN" /&gt;</a:t>
            </a:r>
          </a:p>
        </p:txBody>
      </p:sp>
    </p:spTree>
    <p:extLst>
      <p:ext uri="{BB962C8B-B14F-4D97-AF65-F5344CB8AC3E}">
        <p14:creationId xmlns:p14="http://schemas.microsoft.com/office/powerpoint/2010/main" val="2461182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1832" y="100584"/>
            <a:ext cx="9720072" cy="996696"/>
          </a:xfrm>
        </p:spPr>
        <p:txBody>
          <a:bodyPr/>
          <a:lstStyle/>
          <a:p>
            <a:r>
              <a:rPr lang="en-IN" dirty="0" smtClean="0"/>
              <a:t>connector</a:t>
            </a:r>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1246375303"/>
              </p:ext>
            </p:extLst>
          </p:nvPr>
        </p:nvGraphicFramePr>
        <p:xfrm>
          <a:off x="448056" y="964692"/>
          <a:ext cx="11494008" cy="5227290"/>
        </p:xfrm>
        <a:graphic>
          <a:graphicData uri="http://schemas.openxmlformats.org/drawingml/2006/table">
            <a:tbl>
              <a:tblPr/>
              <a:tblGrid>
                <a:gridCol w="1913928"/>
                <a:gridCol w="9580080"/>
              </a:tblGrid>
              <a:tr h="2909778">
                <a:tc>
                  <a:txBody>
                    <a:bodyPr/>
                    <a:lstStyle/>
                    <a:p>
                      <a:r>
                        <a:rPr lang="en-IN" sz="1600" dirty="0">
                          <a:effectLst/>
                        </a:rPr>
                        <a:t>protocol</a:t>
                      </a:r>
                    </a:p>
                  </a:txBody>
                  <a:tcPr marL="17064" marR="17064" marT="10665" marB="10665"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dirty="0">
                          <a:effectLst/>
                        </a:rPr>
                        <a:t>Sets the protocol to handle incoming traffic. The default value is HTTP/1.1 which uses an auto-switching mechanism to select either a Java NIO based connector or an APR/native based connector. If the PATH (Windows) or LD_LIBRARY_PATH (on most </a:t>
                      </a:r>
                      <a:r>
                        <a:rPr lang="en-US" sz="1600" dirty="0" err="1">
                          <a:effectLst/>
                        </a:rPr>
                        <a:t>unix</a:t>
                      </a:r>
                      <a:r>
                        <a:rPr lang="en-US" sz="1600" dirty="0">
                          <a:effectLst/>
                        </a:rPr>
                        <a:t> systems) environment variables contain the Tomcat native library, and the </a:t>
                      </a:r>
                      <a:r>
                        <a:rPr lang="en-US" sz="1600" dirty="0" err="1">
                          <a:effectLst/>
                        </a:rPr>
                        <a:t>AprLifecycleListener</a:t>
                      </a:r>
                      <a:r>
                        <a:rPr lang="en-US" sz="1600" dirty="0">
                          <a:effectLst/>
                        </a:rPr>
                        <a:t> that is used to initialize APR has its </a:t>
                      </a:r>
                      <a:r>
                        <a:rPr lang="en-US" sz="1600" dirty="0" err="1">
                          <a:effectLst/>
                        </a:rPr>
                        <a:t>useAprConnector</a:t>
                      </a:r>
                      <a:r>
                        <a:rPr lang="en-US" sz="1600" dirty="0">
                          <a:effectLst/>
                        </a:rPr>
                        <a:t> attribute set to true, the APR/native connector will be used. If the native library cannot be found or the attribute is not configured, the Java NIO based connector will be used. Note that the APR/native connector has different settings for HTTPS than the Java connectors.</a:t>
                      </a:r>
                      <a:br>
                        <a:rPr lang="en-US" sz="1600" dirty="0">
                          <a:effectLst/>
                        </a:rPr>
                      </a:br>
                      <a:r>
                        <a:rPr lang="en-US" sz="1600" dirty="0">
                          <a:effectLst/>
                        </a:rPr>
                        <a:t>To use an explicit protocol rather than rely on the auto-switching mechanism described above, the following values may be used:</a:t>
                      </a:r>
                      <a:br>
                        <a:rPr lang="en-US" sz="1600" dirty="0">
                          <a:effectLst/>
                        </a:rPr>
                      </a:br>
                      <a:r>
                        <a:rPr lang="en-US" sz="1600" dirty="0">
                          <a:effectLst/>
                        </a:rPr>
                        <a:t>org.apache.coyote.http11.Http11NioProtocol - non blocking Java NIO connector</a:t>
                      </a:r>
                      <a:br>
                        <a:rPr lang="en-US" sz="1600" dirty="0">
                          <a:effectLst/>
                        </a:rPr>
                      </a:br>
                      <a:r>
                        <a:rPr lang="en-US" sz="1600" dirty="0">
                          <a:effectLst/>
                        </a:rPr>
                        <a:t>org.apache.coyote.http11.Http11Nio2Protocol - non blocking Java NIO2 connector</a:t>
                      </a:r>
                      <a:br>
                        <a:rPr lang="en-US" sz="1600" dirty="0">
                          <a:effectLst/>
                        </a:rPr>
                      </a:br>
                      <a:r>
                        <a:rPr lang="en-US" sz="1600" dirty="0">
                          <a:effectLst/>
                        </a:rPr>
                        <a:t>org.apache.coyote.http11.Http11AprProtocol - the APR/native connector.</a:t>
                      </a:r>
                      <a:br>
                        <a:rPr lang="en-US" sz="1600" dirty="0">
                          <a:effectLst/>
                        </a:rPr>
                      </a:br>
                      <a:r>
                        <a:rPr lang="en-US" sz="1600" dirty="0">
                          <a:effectLst/>
                        </a:rPr>
                        <a:t>Custom implementations may also be used.</a:t>
                      </a:r>
                      <a:br>
                        <a:rPr lang="en-US" sz="1600" dirty="0">
                          <a:effectLst/>
                        </a:rPr>
                      </a:br>
                      <a:endParaRPr lang="en-US" sz="1600" dirty="0">
                        <a:effectLst/>
                      </a:endParaRPr>
                    </a:p>
                  </a:txBody>
                  <a:tcPr marL="17064" marR="17064" marT="10665" marB="10665"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490993">
                <a:tc>
                  <a:txBody>
                    <a:bodyPr/>
                    <a:lstStyle/>
                    <a:p>
                      <a:r>
                        <a:rPr lang="en-IN" sz="1600">
                          <a:effectLst/>
                        </a:rPr>
                        <a:t>proxyName</a:t>
                      </a:r>
                    </a:p>
                  </a:txBody>
                  <a:tcPr marL="17064" marR="17064" marT="10665" marB="10665"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dirty="0">
                          <a:effectLst/>
                        </a:rPr>
                        <a:t>If this </a:t>
                      </a:r>
                      <a:r>
                        <a:rPr lang="en-US" sz="1600" b="1" dirty="0">
                          <a:effectLst/>
                        </a:rPr>
                        <a:t>Connector</a:t>
                      </a:r>
                      <a:r>
                        <a:rPr lang="en-US" sz="1600" dirty="0">
                          <a:effectLst/>
                        </a:rPr>
                        <a:t> is being used in a proxy configuration, configure this attribute to specify the server name to be returned for calls to </a:t>
                      </a:r>
                      <a:r>
                        <a:rPr lang="en-US" sz="1600" dirty="0" err="1">
                          <a:effectLst/>
                        </a:rPr>
                        <a:t>request.getServerName</a:t>
                      </a:r>
                      <a:r>
                        <a:rPr lang="en-US" sz="1600" dirty="0">
                          <a:effectLst/>
                        </a:rPr>
                        <a:t>(). </a:t>
                      </a:r>
                    </a:p>
                  </a:txBody>
                  <a:tcPr marL="17064" marR="17064" marT="10665" marB="10665"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490993">
                <a:tc>
                  <a:txBody>
                    <a:bodyPr/>
                    <a:lstStyle/>
                    <a:p>
                      <a:r>
                        <a:rPr lang="en-IN" sz="1600">
                          <a:effectLst/>
                        </a:rPr>
                        <a:t>proxyPort</a:t>
                      </a:r>
                    </a:p>
                  </a:txBody>
                  <a:tcPr marL="17064" marR="17064" marT="10665" marB="10665"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dirty="0">
                          <a:effectLst/>
                        </a:rPr>
                        <a:t>If this </a:t>
                      </a:r>
                      <a:r>
                        <a:rPr lang="en-US" sz="1600" b="1" dirty="0">
                          <a:effectLst/>
                        </a:rPr>
                        <a:t>Connector</a:t>
                      </a:r>
                      <a:r>
                        <a:rPr lang="en-US" sz="1600" dirty="0">
                          <a:effectLst/>
                        </a:rPr>
                        <a:t> is being used in a proxy configuration, configure this attribute to specify the server port to be returned for calls to </a:t>
                      </a:r>
                      <a:r>
                        <a:rPr lang="en-US" sz="1600" dirty="0" err="1">
                          <a:effectLst/>
                        </a:rPr>
                        <a:t>request.getServerPort</a:t>
                      </a:r>
                      <a:r>
                        <a:rPr lang="en-US" sz="1600" dirty="0">
                          <a:effectLst/>
                        </a:rPr>
                        <a:t>(). </a:t>
                      </a:r>
                    </a:p>
                  </a:txBody>
                  <a:tcPr marL="17064" marR="17064" marT="10665" marB="10665"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490993">
                <a:tc>
                  <a:txBody>
                    <a:bodyPr/>
                    <a:lstStyle/>
                    <a:p>
                      <a:r>
                        <a:rPr lang="en-IN" sz="1600">
                          <a:effectLst/>
                        </a:rPr>
                        <a:t>redirectPort</a:t>
                      </a:r>
                    </a:p>
                  </a:txBody>
                  <a:tcPr marL="17064" marR="17064" marT="10665" marB="10665"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a:effectLst/>
                        </a:rPr>
                        <a:t>If this </a:t>
                      </a:r>
                      <a:r>
                        <a:rPr lang="en-US" sz="1600" b="1">
                          <a:effectLst/>
                        </a:rPr>
                        <a:t>Connector</a:t>
                      </a:r>
                      <a:r>
                        <a:rPr lang="en-US" sz="1600">
                          <a:effectLst/>
                        </a:rPr>
                        <a:t> is supporting non-SSL requests, and a request is received for which a matching &lt;security-constraint&gt; requires SSL transport, Catalina will automatically redirect the request to the port number specified here.</a:t>
                      </a:r>
                    </a:p>
                  </a:txBody>
                  <a:tcPr marL="17064" marR="17064" marT="10665" marB="10665"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490993">
                <a:tc>
                  <a:txBody>
                    <a:bodyPr/>
                    <a:lstStyle/>
                    <a:p>
                      <a:r>
                        <a:rPr lang="en-IN" sz="1600">
                          <a:effectLst/>
                        </a:rPr>
                        <a:t>scheme</a:t>
                      </a:r>
                    </a:p>
                  </a:txBody>
                  <a:tcPr marL="17064" marR="17064" marT="10665" marB="10665"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dirty="0">
                          <a:effectLst/>
                        </a:rPr>
                        <a:t>Set this attribute to the name of the protocol you wish to have returned by calls to </a:t>
                      </a:r>
                      <a:r>
                        <a:rPr lang="en-US" sz="1600" dirty="0" err="1">
                          <a:effectLst/>
                        </a:rPr>
                        <a:t>request.getScheme</a:t>
                      </a:r>
                      <a:r>
                        <a:rPr lang="en-US" sz="1600" dirty="0">
                          <a:effectLst/>
                        </a:rPr>
                        <a:t>(). For example, you would set this attribute to "https" for an SSL Connector. The default value is "http".</a:t>
                      </a:r>
                    </a:p>
                  </a:txBody>
                  <a:tcPr marL="17064" marR="17064" marT="10665" marB="10665"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bl>
          </a:graphicData>
        </a:graphic>
      </p:graphicFrame>
    </p:spTree>
    <p:extLst>
      <p:ext uri="{BB962C8B-B14F-4D97-AF65-F5344CB8AC3E}">
        <p14:creationId xmlns:p14="http://schemas.microsoft.com/office/powerpoint/2010/main" val="20695673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1832" y="100584"/>
            <a:ext cx="9720072" cy="996696"/>
          </a:xfrm>
        </p:spPr>
        <p:txBody>
          <a:bodyPr/>
          <a:lstStyle/>
          <a:p>
            <a:r>
              <a:rPr lang="en-IN" dirty="0" smtClean="0"/>
              <a:t>connector</a:t>
            </a:r>
            <a:endParaRPr lang="en-IN" dirty="0"/>
          </a:p>
        </p:txBody>
      </p:sp>
      <p:graphicFrame>
        <p:nvGraphicFramePr>
          <p:cNvPr id="3" name="Table 2"/>
          <p:cNvGraphicFramePr>
            <a:graphicFrameLocks noGrp="1"/>
          </p:cNvGraphicFramePr>
          <p:nvPr>
            <p:extLst>
              <p:ext uri="{D42A27DB-BD31-4B8C-83A1-F6EECF244321}">
                <p14:modId xmlns:p14="http://schemas.microsoft.com/office/powerpoint/2010/main" val="2288031391"/>
              </p:ext>
            </p:extLst>
          </p:nvPr>
        </p:nvGraphicFramePr>
        <p:xfrm>
          <a:off x="832104" y="1243584"/>
          <a:ext cx="10661903" cy="5410940"/>
        </p:xfrm>
        <a:graphic>
          <a:graphicData uri="http://schemas.openxmlformats.org/drawingml/2006/table">
            <a:tbl>
              <a:tblPr/>
              <a:tblGrid>
                <a:gridCol w="2347026"/>
                <a:gridCol w="8314877"/>
              </a:tblGrid>
              <a:tr h="890649">
                <a:tc>
                  <a:txBody>
                    <a:bodyPr/>
                    <a:lstStyle/>
                    <a:p>
                      <a:r>
                        <a:rPr lang="en-IN" sz="1600">
                          <a:effectLst/>
                        </a:rPr>
                        <a:t>secure</a:t>
                      </a:r>
                    </a:p>
                  </a:txBody>
                  <a:tcPr marL="21599" marR="21599" marT="13499" marB="134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a:effectLst/>
                        </a:rPr>
                        <a:t>Set this attribute to true if you wish to have calls to request.isSecure() to return true for requests received by this Connector. You would want this on an SSL Connector or a non SSL connector that is receiving data from a SSL accelerator, like a crypto card, a SSL appliance or even a webserver. The default value is false.</a:t>
                      </a:r>
                    </a:p>
                  </a:txBody>
                  <a:tcPr marL="21599" marR="21599" marT="13499" marB="134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768269">
                <a:tc>
                  <a:txBody>
                    <a:bodyPr/>
                    <a:lstStyle/>
                    <a:p>
                      <a:r>
                        <a:rPr lang="en-IN" sz="1600">
                          <a:effectLst/>
                        </a:rPr>
                        <a:t>URIEncoding</a:t>
                      </a:r>
                    </a:p>
                  </a:txBody>
                  <a:tcPr marL="21599" marR="21599" marT="13499" marB="134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a:effectLst/>
                        </a:rPr>
                        <a:t>This specifies the character encoding used to decode the URI bytes, after %xx decoding the URL. If not specified, UTF-8 will be used unless the org.apache.catalina.STRICT_SERVLET_COMPLIANCE </a:t>
                      </a:r>
                      <a:r>
                        <a:rPr lang="en-US" sz="1600">
                          <a:effectLst/>
                          <a:hlinkClick r:id="rId2"/>
                        </a:rPr>
                        <a:t>system property</a:t>
                      </a:r>
                      <a:r>
                        <a:rPr lang="en-US" sz="1600">
                          <a:effectLst/>
                        </a:rPr>
                        <a:t> is set to true in which case ISO-8859-1 will be used.</a:t>
                      </a:r>
                    </a:p>
                  </a:txBody>
                  <a:tcPr marL="21599" marR="21599" marT="13499" marB="134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2359200">
                <a:tc>
                  <a:txBody>
                    <a:bodyPr/>
                    <a:lstStyle/>
                    <a:p>
                      <a:r>
                        <a:rPr lang="en-IN" sz="1600">
                          <a:effectLst/>
                        </a:rPr>
                        <a:t>useBodyEncodingForURI</a:t>
                      </a:r>
                    </a:p>
                  </a:txBody>
                  <a:tcPr marL="21599" marR="21599" marT="13499" marB="134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a:effectLst/>
                        </a:rPr>
                        <a:t>This specifies if the encoding specified in contentType should be used for URI query parameters, instead of using the URIEncoding. This setting is present for compatibility with Tomcat 4.1.x, where the encoding specified in the contentType, or explicitly set using Request.setCharacterEncoding method was also used for the parameters from the URL. The default value is false.</a:t>
                      </a:r>
                    </a:p>
                    <a:p>
                      <a:r>
                        <a:rPr lang="en-US" sz="1600" b="1">
                          <a:effectLst/>
                        </a:rPr>
                        <a:t>Notes:</a:t>
                      </a:r>
                      <a:r>
                        <a:rPr lang="en-US" sz="1600">
                          <a:effectLst/>
                        </a:rPr>
                        <a:t> 1) This setting is applied only to the query string of a request. Unlike URIEncoding it does not affect the path portion of a request URI. 2) If request character encoding is not known (is not provided by a browser and is not set by SetCharacterEncodingFilter or a similar filter using Request.setCharacterEncoding method), the default encoding is always "ISO-8859-1". The URIEncoding setting has no effect on this default.</a:t>
                      </a:r>
                    </a:p>
                  </a:txBody>
                  <a:tcPr marL="21599" marR="21599" marT="13499" marB="134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523512">
                <a:tc>
                  <a:txBody>
                    <a:bodyPr/>
                    <a:lstStyle/>
                    <a:p>
                      <a:r>
                        <a:rPr lang="en-IN" sz="1600">
                          <a:effectLst/>
                        </a:rPr>
                        <a:t>useIPVHosts</a:t>
                      </a:r>
                    </a:p>
                  </a:txBody>
                  <a:tcPr marL="21599" marR="21599" marT="13499" marB="134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a:effectLst/>
                        </a:rPr>
                        <a:t>Set this attribute to true to cause Tomcat to use the IP address that the request was received on to determine the Host to send the request to. The default value is false.</a:t>
                      </a:r>
                    </a:p>
                  </a:txBody>
                  <a:tcPr marL="21599" marR="21599" marT="13499" marB="134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523512">
                <a:tc>
                  <a:txBody>
                    <a:bodyPr/>
                    <a:lstStyle/>
                    <a:p>
                      <a:r>
                        <a:rPr lang="en-IN" sz="1600">
                          <a:effectLst/>
                        </a:rPr>
                        <a:t>xpoweredBy</a:t>
                      </a:r>
                    </a:p>
                  </a:txBody>
                  <a:tcPr marL="21599" marR="21599" marT="13499" marB="134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dirty="0">
                          <a:effectLst/>
                        </a:rPr>
                        <a:t>Set this attribute to true to cause Tomcat to advertise support for the Servlet specification using the header recommended in the specification. The default value is false.</a:t>
                      </a:r>
                    </a:p>
                  </a:txBody>
                  <a:tcPr marL="21599" marR="21599" marT="13499" marB="134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bl>
          </a:graphicData>
        </a:graphic>
      </p:graphicFrame>
    </p:spTree>
    <p:extLst>
      <p:ext uri="{BB962C8B-B14F-4D97-AF65-F5344CB8AC3E}">
        <p14:creationId xmlns:p14="http://schemas.microsoft.com/office/powerpoint/2010/main" val="2693060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1832" y="100584"/>
            <a:ext cx="9720072" cy="996696"/>
          </a:xfrm>
        </p:spPr>
        <p:txBody>
          <a:bodyPr/>
          <a:lstStyle/>
          <a:p>
            <a:r>
              <a:rPr lang="en-IN" dirty="0" smtClean="0"/>
              <a:t>connector</a:t>
            </a:r>
            <a:endParaRPr lang="en-IN" dirty="0"/>
          </a:p>
        </p:txBody>
      </p:sp>
      <p:graphicFrame>
        <p:nvGraphicFramePr>
          <p:cNvPr id="3" name="Table 2"/>
          <p:cNvGraphicFramePr>
            <a:graphicFrameLocks noGrp="1"/>
          </p:cNvGraphicFramePr>
          <p:nvPr>
            <p:extLst>
              <p:ext uri="{D42A27DB-BD31-4B8C-83A1-F6EECF244321}">
                <p14:modId xmlns:p14="http://schemas.microsoft.com/office/powerpoint/2010/main" val="1701691201"/>
              </p:ext>
            </p:extLst>
          </p:nvPr>
        </p:nvGraphicFramePr>
        <p:xfrm>
          <a:off x="777242" y="1563620"/>
          <a:ext cx="10277854" cy="4852411"/>
        </p:xfrm>
        <a:graphic>
          <a:graphicData uri="http://schemas.openxmlformats.org/drawingml/2006/table">
            <a:tbl>
              <a:tblPr/>
              <a:tblGrid>
                <a:gridCol w="2328576"/>
                <a:gridCol w="2328576"/>
                <a:gridCol w="2328576"/>
                <a:gridCol w="3292126"/>
              </a:tblGrid>
              <a:tr h="810952">
                <a:tc>
                  <a:txBody>
                    <a:bodyPr/>
                    <a:lstStyle/>
                    <a:p>
                      <a:pPr algn="ctr"/>
                      <a:r>
                        <a:rPr lang="en-IN" sz="1400" b="1">
                          <a:solidFill>
                            <a:srgbClr val="FFFFFF"/>
                          </a:solidFill>
                          <a:effectLst/>
                        </a:rPr>
                        <a:t>Java Nio Connector</a:t>
                      </a:r>
                      <a:br>
                        <a:rPr lang="en-IN" sz="1400" b="1">
                          <a:solidFill>
                            <a:srgbClr val="FFFFFF"/>
                          </a:solidFill>
                          <a:effectLst/>
                        </a:rPr>
                      </a:br>
                      <a:r>
                        <a:rPr lang="en-IN" sz="1400" b="1">
                          <a:solidFill>
                            <a:srgbClr val="FFFFFF"/>
                          </a:solidFill>
                          <a:effectLst/>
                        </a:rPr>
                        <a:t>NIO</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pPr algn="ctr"/>
                      <a:r>
                        <a:rPr lang="en-IN" sz="1400" b="1">
                          <a:solidFill>
                            <a:srgbClr val="FFFFFF"/>
                          </a:solidFill>
                          <a:effectLst/>
                        </a:rPr>
                        <a:t>Java Nio2 Connector</a:t>
                      </a:r>
                      <a:br>
                        <a:rPr lang="en-IN" sz="1400" b="1">
                          <a:solidFill>
                            <a:srgbClr val="FFFFFF"/>
                          </a:solidFill>
                          <a:effectLst/>
                        </a:rPr>
                      </a:br>
                      <a:r>
                        <a:rPr lang="en-IN" sz="1400" b="1">
                          <a:solidFill>
                            <a:srgbClr val="FFFFFF"/>
                          </a:solidFill>
                          <a:effectLst/>
                        </a:rPr>
                        <a:t>NIO2</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pPr algn="ctr"/>
                      <a:r>
                        <a:rPr lang="en-IN" sz="1400" b="1">
                          <a:solidFill>
                            <a:srgbClr val="FFFFFF"/>
                          </a:solidFill>
                          <a:effectLst/>
                        </a:rPr>
                        <a:t>APR/native Connector</a:t>
                      </a:r>
                      <a:br>
                        <a:rPr lang="en-IN" sz="1400" b="1">
                          <a:solidFill>
                            <a:srgbClr val="FFFFFF"/>
                          </a:solidFill>
                          <a:effectLst/>
                        </a:rPr>
                      </a:br>
                      <a:r>
                        <a:rPr lang="en-IN" sz="1400" b="1">
                          <a:solidFill>
                            <a:srgbClr val="FFFFFF"/>
                          </a:solidFill>
                          <a:effectLst/>
                        </a:rPr>
                        <a:t>APR</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endParaRPr lang="en-IN" sz="1400"/>
                    </a:p>
                  </a:txBody>
                  <a:tcPr marL="69357" marR="69357" marT="34679" marB="34679">
                    <a:lnL w="7620" cap="flat" cmpd="sng" algn="ctr">
                      <a:solidFill>
                        <a:srgbClr val="CCCCCC"/>
                      </a:solidFill>
                      <a:prstDash val="solid"/>
                      <a:round/>
                      <a:headEnd type="none" w="med" len="med"/>
                      <a:tailEnd type="none" w="med" len="med"/>
                    </a:lnL>
                    <a:lnB w="7620" cap="flat" cmpd="sng" algn="ctr">
                      <a:solidFill>
                        <a:srgbClr val="CCCCCC"/>
                      </a:solidFill>
                      <a:prstDash val="solid"/>
                      <a:round/>
                      <a:headEnd type="none" w="med" len="med"/>
                      <a:tailEnd type="none" w="med" len="med"/>
                    </a:lnB>
                  </a:tcPr>
                </a:tc>
              </a:tr>
              <a:tr h="322422">
                <a:tc>
                  <a:txBody>
                    <a:bodyPr/>
                    <a:lstStyle/>
                    <a:p>
                      <a:pPr algn="l"/>
                      <a:r>
                        <a:rPr lang="en-IN" sz="1400" b="1">
                          <a:solidFill>
                            <a:srgbClr val="FFFFFF"/>
                          </a:solidFill>
                          <a:effectLst/>
                        </a:rPr>
                        <a:t>Classname</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r>
                        <a:rPr lang="en-IN" sz="1400">
                          <a:effectLst/>
                        </a:rPr>
                        <a:t>Http11NioProtocol</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a:effectLst/>
                        </a:rPr>
                        <a:t>Http11Nio2Protocol</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a:effectLst/>
                        </a:rPr>
                        <a:t>Http11AprProtocol</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322422">
                <a:tc>
                  <a:txBody>
                    <a:bodyPr/>
                    <a:lstStyle/>
                    <a:p>
                      <a:pPr algn="l"/>
                      <a:r>
                        <a:rPr lang="en-IN" sz="1400" b="1">
                          <a:solidFill>
                            <a:srgbClr val="FFFFFF"/>
                          </a:solidFill>
                          <a:effectLst/>
                        </a:rPr>
                        <a:t>Tomcat Version</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r>
                        <a:rPr lang="en-IN" sz="1400">
                          <a:effectLst/>
                        </a:rPr>
                        <a:t>6.x onwards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IN" sz="1400">
                          <a:effectLst/>
                        </a:rPr>
                        <a:t>8.x onwards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IN" sz="1400">
                          <a:effectLst/>
                        </a:rPr>
                        <a:t>5.5.x onwards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322422">
                <a:tc>
                  <a:txBody>
                    <a:bodyPr/>
                    <a:lstStyle/>
                    <a:p>
                      <a:pPr algn="l"/>
                      <a:r>
                        <a:rPr lang="en-IN" sz="1400" b="1">
                          <a:solidFill>
                            <a:srgbClr val="FFFFFF"/>
                          </a:solidFill>
                          <a:effectLst/>
                        </a:rPr>
                        <a:t>Support Polling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r>
                        <a:rPr lang="en-IN" sz="1400">
                          <a:effectLst/>
                        </a:rPr>
                        <a:t>YES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a:effectLst/>
                        </a:rPr>
                        <a:t>YES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a:effectLst/>
                        </a:rPr>
                        <a:t>YES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322422">
                <a:tc>
                  <a:txBody>
                    <a:bodyPr/>
                    <a:lstStyle/>
                    <a:p>
                      <a:pPr algn="l"/>
                      <a:r>
                        <a:rPr lang="en-IN" sz="1400" b="1">
                          <a:solidFill>
                            <a:srgbClr val="FFFFFF"/>
                          </a:solidFill>
                          <a:effectLst/>
                        </a:rPr>
                        <a:t>Polling Size</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r>
                        <a:rPr lang="en-IN" sz="1400">
                          <a:effectLst/>
                        </a:rPr>
                        <a:t>maxConnections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IN" sz="1400">
                          <a:effectLst/>
                        </a:rPr>
                        <a:t>maxConnections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IN" sz="1400">
                          <a:effectLst/>
                        </a:rPr>
                        <a:t>maxConnections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563543">
                <a:tc>
                  <a:txBody>
                    <a:bodyPr/>
                    <a:lstStyle/>
                    <a:p>
                      <a:pPr algn="l"/>
                      <a:r>
                        <a:rPr lang="en-IN" sz="1400" b="1">
                          <a:solidFill>
                            <a:srgbClr val="FFFFFF"/>
                          </a:solidFill>
                          <a:effectLst/>
                        </a:rPr>
                        <a:t>Read Request Headers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r>
                        <a:rPr lang="en-IN" sz="1400">
                          <a:effectLst/>
                        </a:rPr>
                        <a:t>Non 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a:effectLst/>
                        </a:rPr>
                        <a:t>Non 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a:effectLst/>
                        </a:rPr>
                        <a:t>Non 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322422">
                <a:tc>
                  <a:txBody>
                    <a:bodyPr/>
                    <a:lstStyle/>
                    <a:p>
                      <a:pPr algn="l"/>
                      <a:r>
                        <a:rPr lang="en-IN" sz="1400" b="1">
                          <a:solidFill>
                            <a:srgbClr val="FFFFFF"/>
                          </a:solidFill>
                          <a:effectLst/>
                        </a:rPr>
                        <a:t>Read Request Body</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r>
                        <a:rPr lang="en-IN" sz="1400">
                          <a:effectLst/>
                        </a:rPr>
                        <a:t>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IN" sz="1400">
                          <a:effectLst/>
                        </a:rPr>
                        <a:t>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IN" sz="1400">
                          <a:effectLst/>
                        </a:rPr>
                        <a:t>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576118">
                <a:tc>
                  <a:txBody>
                    <a:bodyPr/>
                    <a:lstStyle/>
                    <a:p>
                      <a:pPr algn="l"/>
                      <a:r>
                        <a:rPr lang="en-US" sz="1400" b="1">
                          <a:solidFill>
                            <a:srgbClr val="FFFFFF"/>
                          </a:solidFill>
                          <a:effectLst/>
                        </a:rPr>
                        <a:t>Write Response Headers and Body</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r>
                        <a:rPr lang="en-IN" sz="1400">
                          <a:effectLst/>
                        </a:rPr>
                        <a:t>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a:effectLst/>
                        </a:rPr>
                        <a:t>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a:effectLst/>
                        </a:rPr>
                        <a:t>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322422">
                <a:tc>
                  <a:txBody>
                    <a:bodyPr/>
                    <a:lstStyle/>
                    <a:p>
                      <a:pPr algn="l"/>
                      <a:r>
                        <a:rPr lang="en-IN" sz="1400" b="1">
                          <a:solidFill>
                            <a:srgbClr val="FFFFFF"/>
                          </a:solidFill>
                          <a:effectLst/>
                        </a:rPr>
                        <a:t>Wait for next Request</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r>
                        <a:rPr lang="en-IN" sz="1400">
                          <a:effectLst/>
                        </a:rPr>
                        <a:t>Non 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IN" sz="1400">
                          <a:effectLst/>
                        </a:rPr>
                        <a:t>Non 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IN" sz="1400">
                          <a:effectLst/>
                        </a:rPr>
                        <a:t>Non 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322422">
                <a:tc>
                  <a:txBody>
                    <a:bodyPr/>
                    <a:lstStyle/>
                    <a:p>
                      <a:pPr algn="l"/>
                      <a:r>
                        <a:rPr lang="en-IN" sz="1400" b="1">
                          <a:solidFill>
                            <a:srgbClr val="FFFFFF"/>
                          </a:solidFill>
                          <a:effectLst/>
                        </a:rPr>
                        <a:t>SSL Support</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r>
                        <a:rPr lang="en-IN" sz="1400">
                          <a:effectLst/>
                        </a:rPr>
                        <a:t>Java SSL or OpenSSL</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a:effectLst/>
                        </a:rPr>
                        <a:t>Java SSL or OpenSSL</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a:effectLst/>
                        </a:rPr>
                        <a:t>OpenSSL</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322422">
                <a:tc>
                  <a:txBody>
                    <a:bodyPr/>
                    <a:lstStyle/>
                    <a:p>
                      <a:pPr algn="l"/>
                      <a:r>
                        <a:rPr lang="en-IN" sz="1400" b="1">
                          <a:solidFill>
                            <a:srgbClr val="FFFFFF"/>
                          </a:solidFill>
                          <a:effectLst/>
                        </a:rPr>
                        <a:t>SSL Handshake</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r>
                        <a:rPr lang="en-IN" sz="1400">
                          <a:effectLst/>
                        </a:rPr>
                        <a:t>Non 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IN" sz="1400">
                          <a:effectLst/>
                        </a:rPr>
                        <a:t>Non 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IN" sz="1400">
                          <a:effectLst/>
                        </a:rPr>
                        <a:t>Blocking</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322422">
                <a:tc>
                  <a:txBody>
                    <a:bodyPr/>
                    <a:lstStyle/>
                    <a:p>
                      <a:pPr algn="l"/>
                      <a:r>
                        <a:rPr lang="en-IN" sz="1400" b="1">
                          <a:solidFill>
                            <a:srgbClr val="FFFFFF"/>
                          </a:solidFill>
                          <a:effectLst/>
                        </a:rPr>
                        <a:t>Max Connections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r>
                        <a:rPr lang="en-IN" sz="1400">
                          <a:effectLst/>
                        </a:rPr>
                        <a:t>maxConnections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a:effectLst/>
                        </a:rPr>
                        <a:t>maxConnections</a:t>
                      </a: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IN" sz="1400" dirty="0" err="1">
                          <a:effectLst/>
                        </a:rPr>
                        <a:t>maxConnections</a:t>
                      </a:r>
                      <a:endParaRPr lang="en-IN" sz="1400" dirty="0">
                        <a:effectLst/>
                      </a:endParaRPr>
                    </a:p>
                  </a:txBody>
                  <a:tcPr marL="46238" marR="46238" marT="28899" marB="2889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bl>
          </a:graphicData>
        </a:graphic>
      </p:graphicFrame>
    </p:spTree>
    <p:extLst>
      <p:ext uri="{BB962C8B-B14F-4D97-AF65-F5344CB8AC3E}">
        <p14:creationId xmlns:p14="http://schemas.microsoft.com/office/powerpoint/2010/main" val="1212518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Connector</a:t>
            </a:r>
            <a:endParaRPr lang="en-IN" dirty="0"/>
          </a:p>
        </p:txBody>
      </p:sp>
      <p:sp>
        <p:nvSpPr>
          <p:cNvPr id="3" name="Content Placeholder 2"/>
          <p:cNvSpPr>
            <a:spLocks noGrp="1"/>
          </p:cNvSpPr>
          <p:nvPr>
            <p:ph idx="1"/>
          </p:nvPr>
        </p:nvSpPr>
        <p:spPr/>
        <p:txBody>
          <a:bodyPr/>
          <a:lstStyle/>
          <a:p>
            <a:r>
              <a:rPr lang="en-US" dirty="0"/>
              <a:t>The </a:t>
            </a:r>
            <a:r>
              <a:rPr lang="en-US" b="1" dirty="0"/>
              <a:t>HTTP Upgrade Protocol</a:t>
            </a:r>
            <a:r>
              <a:rPr lang="en-US" dirty="0"/>
              <a:t> element represents an </a:t>
            </a:r>
            <a:r>
              <a:rPr lang="en-US" b="1" dirty="0"/>
              <a:t>Upgrade Protocol</a:t>
            </a:r>
            <a:r>
              <a:rPr lang="en-US" dirty="0"/>
              <a:t> component that supports the HTTP/2 protocol. </a:t>
            </a:r>
            <a:endParaRPr lang="en-US" dirty="0" smtClean="0"/>
          </a:p>
          <a:p>
            <a:r>
              <a:rPr lang="en-US" dirty="0" smtClean="0"/>
              <a:t>An </a:t>
            </a:r>
            <a:r>
              <a:rPr lang="en-US" dirty="0"/>
              <a:t>instance of this component must be associated with an existing HTTP/1.1 Connector.</a:t>
            </a:r>
          </a:p>
          <a:p>
            <a:r>
              <a:rPr lang="en-US" dirty="0"/>
              <a:t>HTTP/2 connectors use non-blocking I/O, only </a:t>
            </a:r>
            <a:r>
              <a:rPr lang="en-US" dirty="0" err="1"/>
              <a:t>utilising</a:t>
            </a:r>
            <a:r>
              <a:rPr lang="en-US" dirty="0"/>
              <a:t> a container thread from the thread pool when there is data to read and write. </a:t>
            </a:r>
            <a:endParaRPr lang="en-US" dirty="0" smtClean="0"/>
          </a:p>
          <a:p>
            <a:r>
              <a:rPr lang="en-US" dirty="0" smtClean="0"/>
              <a:t>However</a:t>
            </a:r>
            <a:r>
              <a:rPr lang="en-US" dirty="0"/>
              <a:t>, because the Servlet API is fundamentally blocking, each HTTP/2 stream requires a dedicated container thread for the duration of that stream.</a:t>
            </a:r>
          </a:p>
          <a:p>
            <a:endParaRPr lang="en-IN" dirty="0"/>
          </a:p>
        </p:txBody>
      </p:sp>
    </p:spTree>
    <p:extLst>
      <p:ext uri="{BB962C8B-B14F-4D97-AF65-F5344CB8AC3E}">
        <p14:creationId xmlns:p14="http://schemas.microsoft.com/office/powerpoint/2010/main" val="4246001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0704" y="91440"/>
            <a:ext cx="9720072" cy="1133856"/>
          </a:xfrm>
        </p:spPr>
        <p:txBody>
          <a:bodyPr/>
          <a:lstStyle/>
          <a:p>
            <a:r>
              <a:rPr lang="en-IN" dirty="0" smtClean="0"/>
              <a:t>Connector</a:t>
            </a:r>
            <a:endParaRPr lang="en-IN" dirty="0"/>
          </a:p>
        </p:txBody>
      </p:sp>
      <p:graphicFrame>
        <p:nvGraphicFramePr>
          <p:cNvPr id="5" name="Table 4"/>
          <p:cNvGraphicFramePr>
            <a:graphicFrameLocks noGrp="1"/>
          </p:cNvGraphicFramePr>
          <p:nvPr>
            <p:extLst>
              <p:ext uri="{D42A27DB-BD31-4B8C-83A1-F6EECF244321}">
                <p14:modId xmlns:p14="http://schemas.microsoft.com/office/powerpoint/2010/main" val="1511116586"/>
              </p:ext>
            </p:extLst>
          </p:nvPr>
        </p:nvGraphicFramePr>
        <p:xfrm>
          <a:off x="941832" y="1143000"/>
          <a:ext cx="10671048" cy="5413249"/>
        </p:xfrm>
        <a:graphic>
          <a:graphicData uri="http://schemas.openxmlformats.org/drawingml/2006/table">
            <a:tbl>
              <a:tblPr/>
              <a:tblGrid>
                <a:gridCol w="1867261"/>
                <a:gridCol w="8803787"/>
              </a:tblGrid>
              <a:tr h="370550">
                <a:tc>
                  <a:txBody>
                    <a:bodyPr/>
                    <a:lstStyle/>
                    <a:p>
                      <a:pPr algn="l"/>
                      <a:r>
                        <a:rPr lang="en-IN" sz="1400" b="1" dirty="0">
                          <a:solidFill>
                            <a:srgbClr val="FFFFFF"/>
                          </a:solidFill>
                          <a:effectLst/>
                        </a:rPr>
                        <a:t>Attribute</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pPr algn="l"/>
                      <a:r>
                        <a:rPr lang="en-IN" sz="1400" b="1" dirty="0">
                          <a:solidFill>
                            <a:srgbClr val="FFFFFF"/>
                          </a:solidFill>
                          <a:effectLst/>
                        </a:rPr>
                        <a:t>Description</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r>
              <a:tr h="950541">
                <a:tc>
                  <a:txBody>
                    <a:bodyPr/>
                    <a:lstStyle/>
                    <a:p>
                      <a:r>
                        <a:rPr lang="en-IN" sz="1400">
                          <a:effectLst/>
                        </a:rPr>
                        <a:t>allowedTrailerHeaders</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400">
                          <a:effectLst/>
                        </a:rPr>
                        <a:t>By default Tomcat will ignore all trailer headers when processing HTTP/2 connections. For a header to be processed, it must be added to this comma-separated list of header names.</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660545">
                <a:tc>
                  <a:txBody>
                    <a:bodyPr/>
                    <a:lstStyle/>
                    <a:p>
                      <a:r>
                        <a:rPr lang="en-IN" sz="1400">
                          <a:effectLst/>
                        </a:rPr>
                        <a:t>initialWindowSize</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400">
                          <a:effectLst/>
                        </a:rPr>
                        <a:t>Controls the initial size of the flow control window for streams that Tomcat advertises to clients. If not specified, the default value of 65535 is used.</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950541">
                <a:tc>
                  <a:txBody>
                    <a:bodyPr/>
                    <a:lstStyle/>
                    <a:p>
                      <a:r>
                        <a:rPr lang="en-IN" sz="1400">
                          <a:effectLst/>
                        </a:rPr>
                        <a:t>keepAliveTimeout</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400" dirty="0">
                          <a:effectLst/>
                        </a:rPr>
                        <a:t>The time, in milliseconds, that Tomcat will wait between HTTP/2 frames before closing the connection. Negative values will be treated as an infinite timeout. If not specified, a default value of -1 will be used.</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1240536">
                <a:tc>
                  <a:txBody>
                    <a:bodyPr/>
                    <a:lstStyle/>
                    <a:p>
                      <a:r>
                        <a:rPr lang="en-IN" sz="1400">
                          <a:effectLst/>
                        </a:rPr>
                        <a:t>maxConcurrentStreamExecution</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400">
                          <a:effectLst/>
                        </a:rPr>
                        <a:t>The controls the maximum number of streams for any one connection that can be allocated threads from the container thread pool. If more streams are active than threads are available, those streams will have to wait for a stream to become available. If not specified, the default value of 200 will be used.</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1240536">
                <a:tc>
                  <a:txBody>
                    <a:bodyPr/>
                    <a:lstStyle/>
                    <a:p>
                      <a:r>
                        <a:rPr lang="en-IN" sz="1400">
                          <a:effectLst/>
                        </a:rPr>
                        <a:t>maxConcurrentStreams</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400" dirty="0">
                          <a:effectLst/>
                        </a:rPr>
                        <a:t>The controls the maximum number of active streams permitted for any one connection. If a client attempts to open more active streams than this limit, the stream will be reset with a STREAM_REFUSED error. If not specified, the default value of 200 will be used.</a:t>
                      </a:r>
                    </a:p>
                  </a:txBody>
                  <a:tcPr marL="47890" marR="47890" marT="29931" marB="2993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bl>
          </a:graphicData>
        </a:graphic>
      </p:graphicFrame>
    </p:spTree>
    <p:extLst>
      <p:ext uri="{BB962C8B-B14F-4D97-AF65-F5344CB8AC3E}">
        <p14:creationId xmlns:p14="http://schemas.microsoft.com/office/powerpoint/2010/main" val="41059250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0704" y="91440"/>
            <a:ext cx="9720072" cy="1133856"/>
          </a:xfrm>
        </p:spPr>
        <p:txBody>
          <a:bodyPr/>
          <a:lstStyle/>
          <a:p>
            <a:r>
              <a:rPr lang="en-IN" dirty="0" smtClean="0"/>
              <a:t>Connector</a:t>
            </a:r>
            <a:endParaRPr lang="en-IN" dirty="0"/>
          </a:p>
        </p:txBody>
      </p:sp>
      <p:graphicFrame>
        <p:nvGraphicFramePr>
          <p:cNvPr id="3" name="Table 2"/>
          <p:cNvGraphicFramePr>
            <a:graphicFrameLocks noGrp="1"/>
          </p:cNvGraphicFramePr>
          <p:nvPr>
            <p:extLst>
              <p:ext uri="{D42A27DB-BD31-4B8C-83A1-F6EECF244321}">
                <p14:modId xmlns:p14="http://schemas.microsoft.com/office/powerpoint/2010/main" val="4146038119"/>
              </p:ext>
            </p:extLst>
          </p:nvPr>
        </p:nvGraphicFramePr>
        <p:xfrm>
          <a:off x="850392" y="1335024"/>
          <a:ext cx="10396728" cy="4973700"/>
        </p:xfrm>
        <a:graphic>
          <a:graphicData uri="http://schemas.openxmlformats.org/drawingml/2006/table">
            <a:tbl>
              <a:tblPr/>
              <a:tblGrid>
                <a:gridCol w="2157984"/>
                <a:gridCol w="8238744"/>
              </a:tblGrid>
              <a:tr h="843752">
                <a:tc>
                  <a:txBody>
                    <a:bodyPr/>
                    <a:lstStyle/>
                    <a:p>
                      <a:r>
                        <a:rPr lang="en-IN" sz="1600">
                          <a:effectLst/>
                        </a:rPr>
                        <a:t>maxHeaderCount</a:t>
                      </a:r>
                    </a:p>
                  </a:txBody>
                  <a:tcPr marL="28734" marR="28734" marT="17959" marB="1795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dirty="0">
                          <a:effectLst/>
                        </a:rPr>
                        <a:t>The maximum number of headers in a request that is allowed by the container. A request that contains more headers than the specified limit will be rejected. A value of less than 0 means no limit. If not specified, a default of 100 is used.</a:t>
                      </a:r>
                    </a:p>
                  </a:txBody>
                  <a:tcPr marL="28734" marR="28734" marT="17959" marB="1795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1643098">
                <a:tc>
                  <a:txBody>
                    <a:bodyPr/>
                    <a:lstStyle/>
                    <a:p>
                      <a:r>
                        <a:rPr lang="en-IN" sz="1600">
                          <a:effectLst/>
                        </a:rPr>
                        <a:t>maxHeaderSize</a:t>
                      </a:r>
                    </a:p>
                  </a:txBody>
                  <a:tcPr marL="28734" marR="28734" marT="17959" marB="1795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a:effectLst/>
                        </a:rPr>
                        <a:t>The maximum total size for all headers in a request that is allowed by the container. Total size for a header is calculated as the uncompressed size of the header name in bytes, plus the uncompressed size of the header value in bytes plus an HTTP/2 overhead of 3 bytes per header. A request that contains a set of headers that requires more than the specified limit will be rejected. A value of less than 0 means no limit. If not specified, a default of 8192 is used.</a:t>
                      </a:r>
                    </a:p>
                  </a:txBody>
                  <a:tcPr marL="28734" marR="28734" marT="17959" marB="1795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843752">
                <a:tc>
                  <a:txBody>
                    <a:bodyPr/>
                    <a:lstStyle/>
                    <a:p>
                      <a:r>
                        <a:rPr lang="en-IN" sz="1600">
                          <a:effectLst/>
                        </a:rPr>
                        <a:t>maxTrailerCount</a:t>
                      </a:r>
                    </a:p>
                  </a:txBody>
                  <a:tcPr marL="28734" marR="28734" marT="17959" marB="1795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a:effectLst/>
                        </a:rPr>
                        <a:t>The maximum number of trailer headers in a request that is allowed by the container. A request that contains more trailer headers than the specified limit will be rejected. A value of less than 0 means no limit. If not specified, a default of 100 is used.</a:t>
                      </a:r>
                    </a:p>
                  </a:txBody>
                  <a:tcPr marL="28734" marR="28734" marT="17959" marB="1795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1643098">
                <a:tc>
                  <a:txBody>
                    <a:bodyPr/>
                    <a:lstStyle/>
                    <a:p>
                      <a:r>
                        <a:rPr lang="en-IN" sz="1600">
                          <a:effectLst/>
                        </a:rPr>
                        <a:t>maxTrailerSize</a:t>
                      </a:r>
                    </a:p>
                  </a:txBody>
                  <a:tcPr marL="28734" marR="28734" marT="17959" marB="1795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dirty="0">
                          <a:effectLst/>
                        </a:rPr>
                        <a:t>The maximum total size for all trailer headers in a request that is allowed by the container. Total size for a header is calculated as the uncompressed size of the header name in bytes, plus the uncompressed size of the header value in bytes plus an HTTP/2 overhead of 3 bytes per header. A request that contains a set of trailer headers that requires more than the specified limit will be rejected. A value of less than 0 means no limit. If not specified, a default of 8192 is used.</a:t>
                      </a:r>
                    </a:p>
                  </a:txBody>
                  <a:tcPr marL="28734" marR="28734" marT="17959" marB="17959"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bl>
          </a:graphicData>
        </a:graphic>
      </p:graphicFrame>
    </p:spTree>
    <p:extLst>
      <p:ext uri="{BB962C8B-B14F-4D97-AF65-F5344CB8AC3E}">
        <p14:creationId xmlns:p14="http://schemas.microsoft.com/office/powerpoint/2010/main" val="38537893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0704" y="91440"/>
            <a:ext cx="9720072" cy="1133856"/>
          </a:xfrm>
        </p:spPr>
        <p:txBody>
          <a:bodyPr/>
          <a:lstStyle/>
          <a:p>
            <a:r>
              <a:rPr lang="en-IN" dirty="0" smtClean="0"/>
              <a:t>Connector</a:t>
            </a:r>
            <a:endParaRPr lang="en-IN" dirty="0"/>
          </a:p>
        </p:txBody>
      </p:sp>
      <p:graphicFrame>
        <p:nvGraphicFramePr>
          <p:cNvPr id="5" name="Table 4"/>
          <p:cNvGraphicFramePr>
            <a:graphicFrameLocks noGrp="1"/>
          </p:cNvGraphicFramePr>
          <p:nvPr>
            <p:extLst>
              <p:ext uri="{D42A27DB-BD31-4B8C-83A1-F6EECF244321}">
                <p14:modId xmlns:p14="http://schemas.microsoft.com/office/powerpoint/2010/main" val="3471502026"/>
              </p:ext>
            </p:extLst>
          </p:nvPr>
        </p:nvGraphicFramePr>
        <p:xfrm>
          <a:off x="850392" y="2035746"/>
          <a:ext cx="10488168" cy="2895600"/>
        </p:xfrm>
        <a:graphic>
          <a:graphicData uri="http://schemas.openxmlformats.org/drawingml/2006/table">
            <a:tbl>
              <a:tblPr/>
              <a:tblGrid>
                <a:gridCol w="5244084"/>
                <a:gridCol w="5244084"/>
              </a:tblGrid>
              <a:tr h="0">
                <a:tc>
                  <a:txBody>
                    <a:bodyPr/>
                    <a:lstStyle/>
                    <a:p>
                      <a:r>
                        <a:rPr lang="en-IN">
                          <a:effectLst/>
                        </a:rPr>
                        <a:t>readTimeout</a:t>
                      </a:r>
                    </a:p>
                  </a:txBody>
                  <a:tcPr marL="60960" marR="60960" marT="38100" marB="3810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a:effectLst/>
                        </a:rPr>
                        <a:t>The time, in milliseconds, that Tomcat will wait for additional data when a partial HTTP/2 frame has been received. Negative values will be treated as an infinite timeout. If not specified, a default value of 10000 will be used.</a:t>
                      </a:r>
                    </a:p>
                  </a:txBody>
                  <a:tcPr marL="60960" marR="60960" marT="38100" marB="3810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0">
                <a:tc>
                  <a:txBody>
                    <a:bodyPr/>
                    <a:lstStyle/>
                    <a:p>
                      <a:r>
                        <a:rPr lang="en-IN">
                          <a:effectLst/>
                        </a:rPr>
                        <a:t>writeTimeout</a:t>
                      </a:r>
                    </a:p>
                  </a:txBody>
                  <a:tcPr marL="60960" marR="60960" marT="38100" marB="3810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dirty="0">
                          <a:effectLst/>
                        </a:rPr>
                        <a:t>The time, in milliseconds, that Tomcat will wait to write additional data when an HTTP/2 frame has been partially written. Negative values will be treated as an infinite timeout. If not specified, a default value of 10000 will be used.</a:t>
                      </a:r>
                    </a:p>
                  </a:txBody>
                  <a:tcPr marL="60960" marR="60960" marT="38100" marB="3810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bl>
          </a:graphicData>
        </a:graphic>
      </p:graphicFrame>
    </p:spTree>
    <p:extLst>
      <p:ext uri="{BB962C8B-B14F-4D97-AF65-F5344CB8AC3E}">
        <p14:creationId xmlns:p14="http://schemas.microsoft.com/office/powerpoint/2010/main" val="1115301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architecture </a:t>
            </a:r>
            <a:endParaRPr lang="en-IN" dirty="0"/>
          </a:p>
        </p:txBody>
      </p:sp>
      <p:pic>
        <p:nvPicPr>
          <p:cNvPr id="2050" name="Picture 2" descr="https://www.ntu.edu.sg/home/ehchua/programming/howto/images/TomcatArchitectur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5271" y="2084832"/>
            <a:ext cx="8617785" cy="44040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85079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Connector</a:t>
            </a:r>
            <a:endParaRPr lang="en-IN" dirty="0"/>
          </a:p>
        </p:txBody>
      </p:sp>
      <p:sp>
        <p:nvSpPr>
          <p:cNvPr id="3" name="Content Placeholder 2"/>
          <p:cNvSpPr>
            <a:spLocks noGrp="1"/>
          </p:cNvSpPr>
          <p:nvPr>
            <p:ph idx="1"/>
          </p:nvPr>
        </p:nvSpPr>
        <p:spPr>
          <a:xfrm>
            <a:off x="1024128" y="1993392"/>
            <a:ext cx="9720073" cy="4462272"/>
          </a:xfrm>
        </p:spPr>
        <p:txBody>
          <a:bodyPr>
            <a:normAutofit fontScale="92500"/>
          </a:bodyPr>
          <a:lstStyle/>
          <a:p>
            <a:r>
              <a:rPr lang="en-US" dirty="0"/>
              <a:t>The </a:t>
            </a:r>
            <a:r>
              <a:rPr lang="en-US" b="1" dirty="0"/>
              <a:t>Apache </a:t>
            </a:r>
            <a:r>
              <a:rPr lang="en-US" b="1" dirty="0" err="1"/>
              <a:t>JServ</a:t>
            </a:r>
            <a:r>
              <a:rPr lang="en-US" b="1" dirty="0"/>
              <a:t> Protocol</a:t>
            </a:r>
            <a:r>
              <a:rPr lang="en-US" dirty="0"/>
              <a:t> (</a:t>
            </a:r>
            <a:r>
              <a:rPr lang="en-US" b="1" dirty="0"/>
              <a:t>AJP</a:t>
            </a:r>
            <a:r>
              <a:rPr lang="en-US" dirty="0"/>
              <a:t>) is a binary protocol that can proxy inbound requests from a web server through to an application server that sits behind the web server.</a:t>
            </a:r>
          </a:p>
          <a:p>
            <a:r>
              <a:rPr lang="en-US" dirty="0"/>
              <a:t>It also supports some monitoring in that the web server can ping the application server. </a:t>
            </a:r>
            <a:endParaRPr lang="en-US" dirty="0" smtClean="0"/>
          </a:p>
          <a:p>
            <a:r>
              <a:rPr lang="en-US" dirty="0" smtClean="0"/>
              <a:t>Web </a:t>
            </a:r>
            <a:r>
              <a:rPr lang="en-US" dirty="0" err="1"/>
              <a:t>implementors</a:t>
            </a:r>
            <a:r>
              <a:rPr lang="en-US" dirty="0"/>
              <a:t> typically use AJP in a load-balanced deployment where one or more front-end web servers feed requests into one or more application servers. </a:t>
            </a:r>
            <a:endParaRPr lang="en-US" dirty="0" smtClean="0"/>
          </a:p>
          <a:p>
            <a:r>
              <a:rPr lang="en-US" dirty="0" smtClean="0"/>
              <a:t>Sessions </a:t>
            </a:r>
            <a:r>
              <a:rPr lang="en-US" dirty="0"/>
              <a:t>are redirected to the correct application server using a routing mechanism wherein each application server instance gets a name (called a </a:t>
            </a:r>
            <a:r>
              <a:rPr lang="en-US" i="1" dirty="0"/>
              <a:t>route</a:t>
            </a:r>
            <a:r>
              <a:rPr lang="en-US" dirty="0"/>
              <a:t>). </a:t>
            </a:r>
            <a:endParaRPr lang="en-US" dirty="0" smtClean="0"/>
          </a:p>
          <a:p>
            <a:r>
              <a:rPr lang="en-US" dirty="0" smtClean="0"/>
              <a:t>In </a:t>
            </a:r>
            <a:r>
              <a:rPr lang="en-US" dirty="0"/>
              <a:t>this scenario the web server functions as a reverse proxy for the application server. </a:t>
            </a:r>
            <a:endParaRPr lang="en-US" dirty="0" smtClean="0"/>
          </a:p>
          <a:p>
            <a:r>
              <a:rPr lang="en-US" dirty="0" smtClean="0"/>
              <a:t>Lastly</a:t>
            </a:r>
            <a:r>
              <a:rPr lang="en-US" dirty="0"/>
              <a:t>, AJP supports request attributes which, when populated with environment-specific settings in the reverse proxy, provides for secure communication between the reverse proxy and application server</a:t>
            </a:r>
          </a:p>
          <a:p>
            <a:endParaRPr lang="en-IN" dirty="0"/>
          </a:p>
        </p:txBody>
      </p:sp>
    </p:spTree>
    <p:extLst>
      <p:ext uri="{BB962C8B-B14F-4D97-AF65-F5344CB8AC3E}">
        <p14:creationId xmlns:p14="http://schemas.microsoft.com/office/powerpoint/2010/main" val="24033111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Engine</a:t>
            </a:r>
            <a:endParaRPr lang="en-IN" dirty="0"/>
          </a:p>
        </p:txBody>
      </p:sp>
      <p:sp>
        <p:nvSpPr>
          <p:cNvPr id="3" name="Content Placeholder 2"/>
          <p:cNvSpPr>
            <a:spLocks noGrp="1"/>
          </p:cNvSpPr>
          <p:nvPr>
            <p:ph idx="1"/>
          </p:nvPr>
        </p:nvSpPr>
        <p:spPr>
          <a:xfrm>
            <a:off x="1024128" y="2084832"/>
            <a:ext cx="9720073" cy="4023360"/>
          </a:xfrm>
        </p:spPr>
        <p:txBody>
          <a:bodyPr/>
          <a:lstStyle/>
          <a:p>
            <a:r>
              <a:rPr lang="en-US" dirty="0"/>
              <a:t>The third container element is the &lt;Engine&gt; element. </a:t>
            </a:r>
            <a:endParaRPr lang="en-US" dirty="0" smtClean="0"/>
          </a:p>
          <a:p>
            <a:r>
              <a:rPr lang="en-US" dirty="0" smtClean="0"/>
              <a:t>Each </a:t>
            </a:r>
            <a:r>
              <a:rPr lang="en-US" dirty="0"/>
              <a:t>defined &lt;Service&gt; can have only </a:t>
            </a:r>
            <a:r>
              <a:rPr lang="en-US" dirty="0" smtClean="0"/>
              <a:t>one &lt;</a:t>
            </a:r>
            <a:r>
              <a:rPr lang="en-US" dirty="0"/>
              <a:t>Engine&gt; element, and this single &lt;Engine&gt; component handles all requests received by all of the </a:t>
            </a:r>
            <a:r>
              <a:rPr lang="en-US" dirty="0" smtClean="0"/>
              <a:t>defined &lt;</a:t>
            </a:r>
            <a:r>
              <a:rPr lang="en-US" dirty="0"/>
              <a:t>Connector&gt; components defined by a parent service</a:t>
            </a:r>
            <a:r>
              <a:rPr lang="en-US" dirty="0" smtClean="0"/>
              <a:t>.</a:t>
            </a:r>
          </a:p>
          <a:p>
            <a:r>
              <a:rPr lang="en-US" dirty="0"/>
              <a:t>The </a:t>
            </a:r>
            <a:r>
              <a:rPr lang="en-US" b="1" dirty="0"/>
              <a:t>Engine</a:t>
            </a:r>
            <a:r>
              <a:rPr lang="en-US" dirty="0"/>
              <a:t> element represents the entire request processing machinery associated with a particular Catalina </a:t>
            </a:r>
            <a:r>
              <a:rPr lang="en-US" dirty="0">
                <a:hlinkClick r:id="rId2"/>
              </a:rPr>
              <a:t>Service</a:t>
            </a:r>
            <a:r>
              <a:rPr lang="en-US" dirty="0"/>
              <a:t>. </a:t>
            </a:r>
            <a:endParaRPr lang="en-US" dirty="0" smtClean="0"/>
          </a:p>
          <a:p>
            <a:r>
              <a:rPr lang="en-US" dirty="0" smtClean="0"/>
              <a:t>It </a:t>
            </a:r>
            <a:r>
              <a:rPr lang="en-US" dirty="0"/>
              <a:t>receives and processes </a:t>
            </a:r>
            <a:r>
              <a:rPr lang="en-US" i="1" dirty="0"/>
              <a:t>all</a:t>
            </a:r>
            <a:r>
              <a:rPr lang="en-US" dirty="0"/>
              <a:t> requests from one or more </a:t>
            </a:r>
            <a:r>
              <a:rPr lang="en-US" b="1" dirty="0"/>
              <a:t>Connectors</a:t>
            </a:r>
            <a:r>
              <a:rPr lang="en-US" dirty="0"/>
              <a:t>, and returns the completed response to the Connector for ultimate transmission back to the client.</a:t>
            </a:r>
            <a:endParaRPr lang="en-IN" dirty="0"/>
          </a:p>
        </p:txBody>
      </p:sp>
    </p:spTree>
    <p:extLst>
      <p:ext uri="{BB962C8B-B14F-4D97-AF65-F5344CB8AC3E}">
        <p14:creationId xmlns:p14="http://schemas.microsoft.com/office/powerpoint/2010/main" val="15679303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7824" y="210312"/>
            <a:ext cx="9720072" cy="548640"/>
          </a:xfrm>
        </p:spPr>
        <p:txBody>
          <a:bodyPr>
            <a:normAutofit fontScale="90000"/>
          </a:bodyPr>
          <a:lstStyle/>
          <a:p>
            <a:r>
              <a:rPr lang="en-IN" dirty="0" smtClean="0"/>
              <a:t>Engine</a:t>
            </a:r>
            <a:endParaRPr lang="en-IN" dirty="0"/>
          </a:p>
        </p:txBody>
      </p:sp>
      <p:graphicFrame>
        <p:nvGraphicFramePr>
          <p:cNvPr id="5" name="Table 4"/>
          <p:cNvGraphicFramePr>
            <a:graphicFrameLocks noGrp="1"/>
          </p:cNvGraphicFramePr>
          <p:nvPr>
            <p:extLst>
              <p:ext uri="{D42A27DB-BD31-4B8C-83A1-F6EECF244321}">
                <p14:modId xmlns:p14="http://schemas.microsoft.com/office/powerpoint/2010/main" val="2339015262"/>
              </p:ext>
            </p:extLst>
          </p:nvPr>
        </p:nvGraphicFramePr>
        <p:xfrm>
          <a:off x="786384" y="905256"/>
          <a:ext cx="10332720" cy="5404105"/>
        </p:xfrm>
        <a:graphic>
          <a:graphicData uri="http://schemas.openxmlformats.org/drawingml/2006/table">
            <a:tbl>
              <a:tblPr/>
              <a:tblGrid>
                <a:gridCol w="2626712"/>
                <a:gridCol w="7706008"/>
              </a:tblGrid>
              <a:tr h="330895">
                <a:tc>
                  <a:txBody>
                    <a:bodyPr/>
                    <a:lstStyle/>
                    <a:p>
                      <a:pPr algn="l"/>
                      <a:r>
                        <a:rPr lang="en-IN" sz="1600" b="1" dirty="0">
                          <a:solidFill>
                            <a:srgbClr val="FFFFFF"/>
                          </a:solidFill>
                          <a:effectLst/>
                        </a:rPr>
                        <a:t>Attribute</a:t>
                      </a:r>
                    </a:p>
                  </a:txBody>
                  <a:tcPr marL="30708" marR="30708" marT="19192" marB="19192"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pPr algn="l"/>
                      <a:r>
                        <a:rPr lang="en-IN" sz="1600" b="1">
                          <a:solidFill>
                            <a:srgbClr val="FFFFFF"/>
                          </a:solidFill>
                          <a:effectLst/>
                        </a:rPr>
                        <a:t>Description</a:t>
                      </a:r>
                    </a:p>
                  </a:txBody>
                  <a:tcPr marL="30708" marR="30708" marT="19192" marB="19192"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r>
              <a:tr h="2784696">
                <a:tc>
                  <a:txBody>
                    <a:bodyPr/>
                    <a:lstStyle/>
                    <a:p>
                      <a:r>
                        <a:rPr lang="en-IN" sz="1600">
                          <a:effectLst/>
                        </a:rPr>
                        <a:t>backgroundProcessorDelay</a:t>
                      </a:r>
                    </a:p>
                  </a:txBody>
                  <a:tcPr marL="30708" marR="30708" marT="19192" marB="19192"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a:effectLst/>
                        </a:rPr>
                        <a:t>This value represents the delay in seconds between the invocation of the backgroundProcess method on this engine and its child containers, including all hosts and contexts. Child containers will not be invoked if their delay value is not negative (which would mean they are using their own processing thread). Setting this to a positive value will cause a thread to be spawn. After waiting the specified amount of time, the thread will invoke the backgroundProcess method on this engine and all its child containers. If not specified, the default value for this attribute is 10, which represent a 10 seconds delay.</a:t>
                      </a:r>
                    </a:p>
                  </a:txBody>
                  <a:tcPr marL="30708" marR="30708" marT="19192" marB="19192"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961986">
                <a:tc>
                  <a:txBody>
                    <a:bodyPr/>
                    <a:lstStyle/>
                    <a:p>
                      <a:r>
                        <a:rPr lang="en-IN" sz="1600">
                          <a:effectLst/>
                        </a:rPr>
                        <a:t>className</a:t>
                      </a:r>
                    </a:p>
                  </a:txBody>
                  <a:tcPr marL="30708" marR="30708" marT="19192" marB="19192"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a:effectLst/>
                        </a:rPr>
                        <a:t>Java class name of the implementation to use. This class must implement the org.apache.catalina.Engine interface. If not specified, the standard value (defined below) will be used.</a:t>
                      </a:r>
                    </a:p>
                  </a:txBody>
                  <a:tcPr marL="30708" marR="30708" marT="19192" marB="19192"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1326528">
                <a:tc>
                  <a:txBody>
                    <a:bodyPr/>
                    <a:lstStyle/>
                    <a:p>
                      <a:r>
                        <a:rPr lang="en-IN" sz="1600" b="1">
                          <a:effectLst/>
                        </a:rPr>
                        <a:t>defaultHost</a:t>
                      </a:r>
                      <a:endParaRPr lang="en-IN" sz="1600">
                        <a:effectLst/>
                      </a:endParaRPr>
                    </a:p>
                  </a:txBody>
                  <a:tcPr marL="30708" marR="30708" marT="19192" marB="19192"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dirty="0">
                          <a:effectLst/>
                        </a:rPr>
                        <a:t>The default host name, which identifies the </a:t>
                      </a:r>
                      <a:r>
                        <a:rPr lang="en-US" sz="1600" dirty="0">
                          <a:effectLst/>
                          <a:hlinkClick r:id="rId2"/>
                        </a:rPr>
                        <a:t>Host</a:t>
                      </a:r>
                      <a:r>
                        <a:rPr lang="en-US" sz="1600" dirty="0">
                          <a:effectLst/>
                        </a:rPr>
                        <a:t> that will process requests directed to host names on this server, but which are not configured in this configuration file. This name MUST match the name attributes of one of the </a:t>
                      </a:r>
                      <a:r>
                        <a:rPr lang="en-US" sz="1600" dirty="0">
                          <a:effectLst/>
                          <a:hlinkClick r:id="rId2"/>
                        </a:rPr>
                        <a:t>Host</a:t>
                      </a:r>
                      <a:r>
                        <a:rPr lang="en-US" sz="1600" dirty="0">
                          <a:effectLst/>
                        </a:rPr>
                        <a:t> elements nested immediately inside.</a:t>
                      </a:r>
                    </a:p>
                  </a:txBody>
                  <a:tcPr marL="30708" marR="30708" marT="19192" marB="19192"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bl>
          </a:graphicData>
        </a:graphic>
      </p:graphicFrame>
    </p:spTree>
    <p:extLst>
      <p:ext uri="{BB962C8B-B14F-4D97-AF65-F5344CB8AC3E}">
        <p14:creationId xmlns:p14="http://schemas.microsoft.com/office/powerpoint/2010/main" val="24569435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7824" y="210312"/>
            <a:ext cx="9720072" cy="548640"/>
          </a:xfrm>
        </p:spPr>
        <p:txBody>
          <a:bodyPr>
            <a:normAutofit fontScale="90000"/>
          </a:bodyPr>
          <a:lstStyle/>
          <a:p>
            <a:r>
              <a:rPr lang="en-IN" dirty="0" smtClean="0"/>
              <a:t>Engine</a:t>
            </a:r>
            <a:endParaRPr lang="en-IN" dirty="0"/>
          </a:p>
        </p:txBody>
      </p:sp>
      <p:graphicFrame>
        <p:nvGraphicFramePr>
          <p:cNvPr id="3" name="Table 2"/>
          <p:cNvGraphicFramePr>
            <a:graphicFrameLocks noGrp="1"/>
          </p:cNvGraphicFramePr>
          <p:nvPr>
            <p:extLst>
              <p:ext uri="{D42A27DB-BD31-4B8C-83A1-F6EECF244321}">
                <p14:modId xmlns:p14="http://schemas.microsoft.com/office/powerpoint/2010/main" val="2220731411"/>
              </p:ext>
            </p:extLst>
          </p:nvPr>
        </p:nvGraphicFramePr>
        <p:xfrm>
          <a:off x="566923" y="758952"/>
          <a:ext cx="10936228" cy="5897879"/>
        </p:xfrm>
        <a:graphic>
          <a:graphicData uri="http://schemas.openxmlformats.org/drawingml/2006/table">
            <a:tbl>
              <a:tblPr/>
              <a:tblGrid>
                <a:gridCol w="1709933"/>
                <a:gridCol w="9226295"/>
              </a:tblGrid>
              <a:tr h="2678455">
                <a:tc>
                  <a:txBody>
                    <a:bodyPr/>
                    <a:lstStyle/>
                    <a:p>
                      <a:r>
                        <a:rPr lang="en-IN" sz="1600" dirty="0" err="1">
                          <a:effectLst/>
                        </a:rPr>
                        <a:t>jvmRoute</a:t>
                      </a:r>
                      <a:endParaRPr lang="en-IN" sz="1600" dirty="0">
                        <a:effectLst/>
                      </a:endParaRPr>
                    </a:p>
                  </a:txBody>
                  <a:tcPr marL="35998" marR="35998" marT="22498" marB="22498"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dirty="0">
                          <a:effectLst/>
                        </a:rPr>
                        <a:t>Identifier which must be used in load balancing scenarios to enable session affinity. The identifier, which must be unique across all Tomcat servers which participate in the cluster, will be appended to the generated session identifier, therefore allowing the front end proxy to always forward a particular session to the same Tomcat instance.</a:t>
                      </a:r>
                    </a:p>
                    <a:p>
                      <a:r>
                        <a:rPr lang="en-US" sz="1600" dirty="0">
                          <a:effectLst/>
                        </a:rPr>
                        <a:t>Note that the </a:t>
                      </a:r>
                      <a:r>
                        <a:rPr lang="en-US" sz="1600" dirty="0" err="1">
                          <a:effectLst/>
                        </a:rPr>
                        <a:t>jvmRoute</a:t>
                      </a:r>
                      <a:r>
                        <a:rPr lang="en-US" sz="1600" dirty="0">
                          <a:effectLst/>
                        </a:rPr>
                        <a:t> can also be set using the </a:t>
                      </a:r>
                      <a:r>
                        <a:rPr lang="en-US" sz="1600" dirty="0" err="1">
                          <a:effectLst/>
                        </a:rPr>
                        <a:t>jvmRoute</a:t>
                      </a:r>
                      <a:r>
                        <a:rPr lang="en-US" sz="1600" dirty="0">
                          <a:effectLst/>
                        </a:rPr>
                        <a:t> system property. The </a:t>
                      </a:r>
                      <a:r>
                        <a:rPr lang="en-US" sz="1600" dirty="0" err="1">
                          <a:effectLst/>
                        </a:rPr>
                        <a:t>jvmRoute</a:t>
                      </a:r>
                      <a:r>
                        <a:rPr lang="en-US" sz="1600" dirty="0">
                          <a:effectLst/>
                        </a:rPr>
                        <a:t> set in an &lt;Engine&gt; attribute will override any </a:t>
                      </a:r>
                      <a:r>
                        <a:rPr lang="en-US" sz="1600" dirty="0" err="1">
                          <a:effectLst/>
                        </a:rPr>
                        <a:t>jvmRoute</a:t>
                      </a:r>
                      <a:r>
                        <a:rPr lang="en-US" sz="1600" dirty="0">
                          <a:effectLst/>
                        </a:rPr>
                        <a:t> system property.</a:t>
                      </a:r>
                    </a:p>
                  </a:txBody>
                  <a:tcPr marL="35998" marR="35998" marT="22498" marB="22498"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1015966">
                <a:tc>
                  <a:txBody>
                    <a:bodyPr/>
                    <a:lstStyle/>
                    <a:p>
                      <a:r>
                        <a:rPr lang="en-IN" sz="1600" b="1">
                          <a:effectLst/>
                        </a:rPr>
                        <a:t>name</a:t>
                      </a:r>
                      <a:endParaRPr lang="en-IN" sz="1600">
                        <a:effectLst/>
                      </a:endParaRPr>
                    </a:p>
                  </a:txBody>
                  <a:tcPr marL="35998" marR="35998" marT="22498" marB="22498"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600">
                          <a:effectLst/>
                        </a:rPr>
                        <a:t>Logical name of this Engine, used in log and error messages. </a:t>
                      </a:r>
                      <a:r>
                        <a:rPr lang="en-US" sz="1600" i="1">
                          <a:effectLst/>
                        </a:rPr>
                        <a:t>When using multiple</a:t>
                      </a:r>
                      <a:r>
                        <a:rPr lang="en-US" sz="1600" i="1">
                          <a:effectLst/>
                          <a:hlinkClick r:id="rId2"/>
                        </a:rPr>
                        <a:t>Service</a:t>
                      </a:r>
                      <a:r>
                        <a:rPr lang="en-US" sz="1600" i="1">
                          <a:effectLst/>
                        </a:rPr>
                        <a:t> elements in the same </a:t>
                      </a:r>
                      <a:r>
                        <a:rPr lang="en-US" sz="1600" i="1">
                          <a:effectLst/>
                          <a:hlinkClick r:id="rId3"/>
                        </a:rPr>
                        <a:t>Server</a:t>
                      </a:r>
                      <a:r>
                        <a:rPr lang="en-US" sz="1600" i="1">
                          <a:effectLst/>
                        </a:rPr>
                        <a:t>, each Engine MUST be assigned a unique name.</a:t>
                      </a:r>
                      <a:endParaRPr lang="en-US" sz="1600">
                        <a:effectLst/>
                      </a:endParaRPr>
                    </a:p>
                  </a:txBody>
                  <a:tcPr marL="35998" marR="35998" marT="22498" marB="22498"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2203458">
                <a:tc>
                  <a:txBody>
                    <a:bodyPr/>
                    <a:lstStyle/>
                    <a:p>
                      <a:r>
                        <a:rPr lang="en-IN" sz="1600">
                          <a:effectLst/>
                        </a:rPr>
                        <a:t>startStopThreads</a:t>
                      </a:r>
                    </a:p>
                  </a:txBody>
                  <a:tcPr marL="35998" marR="35998" marT="22498" marB="22498"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600" dirty="0">
                          <a:effectLst/>
                        </a:rPr>
                        <a:t>The number of threads this </a:t>
                      </a:r>
                      <a:r>
                        <a:rPr lang="en-US" sz="1600" b="1" dirty="0">
                          <a:effectLst/>
                        </a:rPr>
                        <a:t>Engine</a:t>
                      </a:r>
                      <a:r>
                        <a:rPr lang="en-US" sz="1600" dirty="0">
                          <a:effectLst/>
                        </a:rPr>
                        <a:t> will use to start child </a:t>
                      </a:r>
                      <a:r>
                        <a:rPr lang="en-US" sz="1600" dirty="0">
                          <a:effectLst/>
                          <a:hlinkClick r:id="rId4"/>
                        </a:rPr>
                        <a:t>Host</a:t>
                      </a:r>
                      <a:r>
                        <a:rPr lang="en-US" sz="1600" dirty="0">
                          <a:effectLst/>
                        </a:rPr>
                        <a:t> elements in parallel. The special value of 0 will result in the value </a:t>
                      </a:r>
                      <a:r>
                        <a:rPr lang="en-US" sz="1600" dirty="0" err="1">
                          <a:effectLst/>
                        </a:rPr>
                        <a:t>ofRuntime.getRuntime</a:t>
                      </a:r>
                      <a:r>
                        <a:rPr lang="en-US" sz="1600" dirty="0">
                          <a:effectLst/>
                        </a:rPr>
                        <a:t>().</a:t>
                      </a:r>
                      <a:r>
                        <a:rPr lang="en-US" sz="1600" dirty="0" err="1">
                          <a:effectLst/>
                        </a:rPr>
                        <a:t>availableProcessors</a:t>
                      </a:r>
                      <a:r>
                        <a:rPr lang="en-US" sz="1600" dirty="0">
                          <a:effectLst/>
                        </a:rPr>
                        <a:t>() being used. Negative values will result in </a:t>
                      </a:r>
                      <a:r>
                        <a:rPr lang="en-US" sz="1600" dirty="0" err="1">
                          <a:effectLst/>
                        </a:rPr>
                        <a:t>Runtime.getRuntime</a:t>
                      </a:r>
                      <a:r>
                        <a:rPr lang="en-US" sz="1600" dirty="0">
                          <a:effectLst/>
                        </a:rPr>
                        <a:t>().</a:t>
                      </a:r>
                      <a:r>
                        <a:rPr lang="en-US" sz="1600" dirty="0" err="1">
                          <a:effectLst/>
                        </a:rPr>
                        <a:t>availableProcessors</a:t>
                      </a:r>
                      <a:r>
                        <a:rPr lang="en-US" sz="1600" dirty="0">
                          <a:effectLst/>
                        </a:rPr>
                        <a:t>() + value being used unless this is less than 1 in which case 1 thread will be used. If not specified, the default value of 1 will be used.</a:t>
                      </a:r>
                    </a:p>
                  </a:txBody>
                  <a:tcPr marL="35998" marR="35998" marT="22498" marB="22498"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bl>
          </a:graphicData>
        </a:graphic>
      </p:graphicFrame>
    </p:spTree>
    <p:extLst>
      <p:ext uri="{BB962C8B-B14F-4D97-AF65-F5344CB8AC3E}">
        <p14:creationId xmlns:p14="http://schemas.microsoft.com/office/powerpoint/2010/main" val="5256201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host</a:t>
            </a:r>
            <a:endParaRPr lang="en-IN" dirty="0"/>
          </a:p>
        </p:txBody>
      </p:sp>
      <p:sp>
        <p:nvSpPr>
          <p:cNvPr id="3" name="Content Placeholder 2"/>
          <p:cNvSpPr>
            <a:spLocks noGrp="1"/>
          </p:cNvSpPr>
          <p:nvPr>
            <p:ph idx="1"/>
          </p:nvPr>
        </p:nvSpPr>
        <p:spPr>
          <a:xfrm>
            <a:off x="1024128" y="1609344"/>
            <a:ext cx="9720073" cy="4700016"/>
          </a:xfrm>
        </p:spPr>
        <p:txBody>
          <a:bodyPr/>
          <a:lstStyle/>
          <a:p>
            <a:r>
              <a:rPr lang="en-US" dirty="0"/>
              <a:t>The &lt;Host&gt; element defines the virtual hosts that are contained in each instance of a Catalina &lt;Engine&gt;.</a:t>
            </a:r>
          </a:p>
          <a:p>
            <a:r>
              <a:rPr lang="en-US" dirty="0"/>
              <a:t>Each &lt;Host&gt; can be a parent to one or more web applications, with each being represented by </a:t>
            </a:r>
            <a:r>
              <a:rPr lang="en-US" dirty="0" smtClean="0"/>
              <a:t>a </a:t>
            </a:r>
            <a:r>
              <a:rPr lang="en-IN" dirty="0" smtClean="0"/>
              <a:t>&lt;</a:t>
            </a:r>
            <a:r>
              <a:rPr lang="en-IN" dirty="0"/>
              <a:t>Context&gt; </a:t>
            </a:r>
            <a:r>
              <a:rPr lang="en-IN" dirty="0" smtClean="0"/>
              <a:t>component</a:t>
            </a:r>
          </a:p>
          <a:p>
            <a:r>
              <a:rPr lang="en-US" dirty="0" smtClean="0"/>
              <a:t>The</a:t>
            </a:r>
            <a:r>
              <a:rPr lang="en-US" dirty="0"/>
              <a:t> </a:t>
            </a:r>
            <a:r>
              <a:rPr lang="en-US" b="1" dirty="0"/>
              <a:t>Host</a:t>
            </a:r>
            <a:r>
              <a:rPr lang="en-US" dirty="0"/>
              <a:t> element represents a </a:t>
            </a:r>
            <a:r>
              <a:rPr lang="en-US" i="1" dirty="0"/>
              <a:t>virtual host</a:t>
            </a:r>
            <a:r>
              <a:rPr lang="en-US" dirty="0"/>
              <a:t>, which is an association of a network name for a server (such as "www.mycompany.com") with the particular server on which Tomcat is running. </a:t>
            </a:r>
            <a:endParaRPr lang="en-US" dirty="0" smtClean="0"/>
          </a:p>
          <a:p>
            <a:r>
              <a:rPr lang="en-US" dirty="0" smtClean="0"/>
              <a:t>For </a:t>
            </a:r>
            <a:r>
              <a:rPr lang="en-US" dirty="0"/>
              <a:t>clients to be able to connect to a Tomcat server using its network name, this name must be registered in the </a:t>
            </a:r>
            <a:r>
              <a:rPr lang="en-US" i="1" dirty="0"/>
              <a:t>Domain Name Service</a:t>
            </a:r>
            <a:r>
              <a:rPr lang="en-US" dirty="0"/>
              <a:t> (DNS) server that manages the Internet domain you belong to - contact your Network Administrator for more information.</a:t>
            </a:r>
            <a:endParaRPr lang="en-IN" dirty="0"/>
          </a:p>
        </p:txBody>
      </p:sp>
    </p:spTree>
    <p:extLst>
      <p:ext uri="{BB962C8B-B14F-4D97-AF65-F5344CB8AC3E}">
        <p14:creationId xmlns:p14="http://schemas.microsoft.com/office/powerpoint/2010/main" val="207994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The Realm Component</a:t>
            </a:r>
            <a:br>
              <a:rPr lang="en-IN" b="1" dirty="0"/>
            </a:br>
            <a:endParaRPr lang="en-IN" dirty="0"/>
          </a:p>
        </p:txBody>
      </p:sp>
      <p:sp>
        <p:nvSpPr>
          <p:cNvPr id="3" name="Content Placeholder 2"/>
          <p:cNvSpPr>
            <a:spLocks noGrp="1"/>
          </p:cNvSpPr>
          <p:nvPr>
            <p:ph idx="1"/>
          </p:nvPr>
        </p:nvSpPr>
        <p:spPr/>
        <p:txBody>
          <a:bodyPr/>
          <a:lstStyle/>
          <a:p>
            <a:r>
              <a:rPr lang="en-US" dirty="0"/>
              <a:t>A </a:t>
            </a:r>
            <a:r>
              <a:rPr lang="en-US" b="1" dirty="0"/>
              <a:t>Realm</a:t>
            </a:r>
            <a:r>
              <a:rPr lang="en-US" dirty="0"/>
              <a:t> element represents a "database" of usernames, passwords, and </a:t>
            </a:r>
            <a:r>
              <a:rPr lang="en-US" i="1" dirty="0"/>
              <a:t>roles</a:t>
            </a:r>
            <a:r>
              <a:rPr lang="en-US" dirty="0"/>
              <a:t> (similar to Unix </a:t>
            </a:r>
            <a:r>
              <a:rPr lang="en-US" i="1" dirty="0"/>
              <a:t>groups</a:t>
            </a:r>
            <a:r>
              <a:rPr lang="en-US" dirty="0"/>
              <a:t>) assigned to those users. </a:t>
            </a:r>
            <a:endParaRPr lang="en-US" dirty="0" smtClean="0"/>
          </a:p>
          <a:p>
            <a:r>
              <a:rPr lang="en-US" dirty="0" smtClean="0"/>
              <a:t>Different </a:t>
            </a:r>
            <a:r>
              <a:rPr lang="en-US" dirty="0"/>
              <a:t>implementations of Realm allow Catalina to be integrated into environments where such authentication information is already being created and </a:t>
            </a:r>
            <a:r>
              <a:rPr lang="en-US" dirty="0" smtClean="0"/>
              <a:t>maintained.</a:t>
            </a:r>
          </a:p>
          <a:p>
            <a:endParaRPr lang="en-US" dirty="0"/>
          </a:p>
          <a:p>
            <a:endParaRPr lang="en-IN" dirty="0"/>
          </a:p>
        </p:txBody>
      </p:sp>
    </p:spTree>
    <p:extLst>
      <p:ext uri="{BB962C8B-B14F-4D97-AF65-F5344CB8AC3E}">
        <p14:creationId xmlns:p14="http://schemas.microsoft.com/office/powerpoint/2010/main" val="32923856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context</a:t>
            </a:r>
            <a:endParaRPr lang="en-IN" dirty="0"/>
          </a:p>
        </p:txBody>
      </p:sp>
      <p:sp>
        <p:nvSpPr>
          <p:cNvPr id="3" name="Content Placeholder 2"/>
          <p:cNvSpPr>
            <a:spLocks noGrp="1"/>
          </p:cNvSpPr>
          <p:nvPr>
            <p:ph idx="1"/>
          </p:nvPr>
        </p:nvSpPr>
        <p:spPr/>
        <p:txBody>
          <a:bodyPr/>
          <a:lstStyle/>
          <a:p>
            <a:r>
              <a:rPr lang="en-US" dirty="0"/>
              <a:t>The &lt;Context&gt; element is the most commonly used container in a Tomcat instance. Each &lt;Context</a:t>
            </a:r>
            <a:r>
              <a:rPr lang="en-US" dirty="0" smtClean="0"/>
              <a:t>&gt; element </a:t>
            </a:r>
            <a:r>
              <a:rPr lang="en-US" dirty="0"/>
              <a:t>represents an individual web application that is running within a defined &lt;Host&gt;. </a:t>
            </a:r>
            <a:endParaRPr lang="en-US" dirty="0" smtClean="0"/>
          </a:p>
          <a:p>
            <a:r>
              <a:rPr lang="en-US" dirty="0" smtClean="0"/>
              <a:t>There </a:t>
            </a:r>
            <a:r>
              <a:rPr lang="en-US" dirty="0"/>
              <a:t>is </a:t>
            </a:r>
            <a:r>
              <a:rPr lang="en-US" dirty="0" smtClean="0"/>
              <a:t>no limit </a:t>
            </a:r>
            <a:r>
              <a:rPr lang="en-US" dirty="0"/>
              <a:t>to the number of contexts that can be defined within a &lt;Host&gt;.</a:t>
            </a:r>
            <a:endParaRPr lang="en-IN" dirty="0"/>
          </a:p>
        </p:txBody>
      </p:sp>
    </p:spTree>
    <p:extLst>
      <p:ext uri="{BB962C8B-B14F-4D97-AF65-F5344CB8AC3E}">
        <p14:creationId xmlns:p14="http://schemas.microsoft.com/office/powerpoint/2010/main" val="10206378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versions</a:t>
            </a:r>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2125717127"/>
              </p:ext>
            </p:extLst>
          </p:nvPr>
        </p:nvGraphicFramePr>
        <p:xfrm>
          <a:off x="1133854" y="2263246"/>
          <a:ext cx="10296144" cy="4047549"/>
        </p:xfrm>
        <a:graphic>
          <a:graphicData uri="http://schemas.openxmlformats.org/drawingml/2006/table">
            <a:tbl>
              <a:tblPr/>
              <a:tblGrid>
                <a:gridCol w="1716024"/>
                <a:gridCol w="1716024"/>
                <a:gridCol w="1716024"/>
                <a:gridCol w="1716024"/>
                <a:gridCol w="1716024"/>
                <a:gridCol w="1716024"/>
              </a:tblGrid>
              <a:tr h="1501017">
                <a:tc>
                  <a:txBody>
                    <a:bodyPr/>
                    <a:lstStyle/>
                    <a:p>
                      <a:pPr algn="l" fontAlgn="base"/>
                      <a:r>
                        <a:rPr lang="en-IN" sz="1800" b="0">
                          <a:effectLst/>
                          <a:latin typeface="inherit"/>
                        </a:rPr>
                        <a:t>Tomcat version</a:t>
                      </a:r>
                    </a:p>
                  </a:txBody>
                  <a:tcPr marL="75051" marR="75051" marT="75051" marB="75051" anchor="ctr">
                    <a:lnL>
                      <a:noFill/>
                    </a:lnL>
                    <a:lnR>
                      <a:noFill/>
                    </a:lnR>
                    <a:lnT>
                      <a:noFill/>
                    </a:lnT>
                    <a:lnB>
                      <a:noFill/>
                    </a:lnB>
                    <a:solidFill>
                      <a:srgbClr val="CCCCCC"/>
                    </a:solidFill>
                  </a:tcPr>
                </a:tc>
                <a:tc>
                  <a:txBody>
                    <a:bodyPr/>
                    <a:lstStyle/>
                    <a:p>
                      <a:pPr algn="l" fontAlgn="base"/>
                      <a:r>
                        <a:rPr lang="en-IN" sz="1800" b="0" dirty="0">
                          <a:effectLst/>
                          <a:latin typeface="inherit"/>
                        </a:rPr>
                        <a:t>Servlet</a:t>
                      </a:r>
                    </a:p>
                  </a:txBody>
                  <a:tcPr marL="75051" marR="75051" marT="75051" marB="75051" anchor="ctr">
                    <a:lnL>
                      <a:noFill/>
                    </a:lnL>
                    <a:lnR>
                      <a:noFill/>
                    </a:lnR>
                    <a:lnT>
                      <a:noFill/>
                    </a:lnT>
                    <a:lnB>
                      <a:noFill/>
                    </a:lnB>
                    <a:solidFill>
                      <a:srgbClr val="CCCCCC"/>
                    </a:solidFill>
                  </a:tcPr>
                </a:tc>
                <a:tc>
                  <a:txBody>
                    <a:bodyPr/>
                    <a:lstStyle/>
                    <a:p>
                      <a:pPr algn="l" fontAlgn="base"/>
                      <a:r>
                        <a:rPr lang="en-IN" sz="1800" b="0">
                          <a:effectLst/>
                          <a:latin typeface="inherit"/>
                        </a:rPr>
                        <a:t>JSP</a:t>
                      </a:r>
                    </a:p>
                  </a:txBody>
                  <a:tcPr marL="75051" marR="75051" marT="75051" marB="75051" anchor="ctr">
                    <a:lnL>
                      <a:noFill/>
                    </a:lnL>
                    <a:lnR>
                      <a:noFill/>
                    </a:lnR>
                    <a:lnT>
                      <a:noFill/>
                    </a:lnT>
                    <a:lnB>
                      <a:noFill/>
                    </a:lnB>
                    <a:solidFill>
                      <a:srgbClr val="CCCCCC"/>
                    </a:solidFill>
                  </a:tcPr>
                </a:tc>
                <a:tc>
                  <a:txBody>
                    <a:bodyPr/>
                    <a:lstStyle/>
                    <a:p>
                      <a:pPr algn="l" fontAlgn="base"/>
                      <a:r>
                        <a:rPr lang="en-IN" sz="1800" b="0">
                          <a:effectLst/>
                          <a:latin typeface="inherit"/>
                        </a:rPr>
                        <a:t>EL</a:t>
                      </a:r>
                    </a:p>
                  </a:txBody>
                  <a:tcPr marL="75051" marR="75051" marT="75051" marB="75051" anchor="ctr">
                    <a:lnL>
                      <a:noFill/>
                    </a:lnL>
                    <a:lnR>
                      <a:noFill/>
                    </a:lnR>
                    <a:lnT>
                      <a:noFill/>
                    </a:lnT>
                    <a:lnB>
                      <a:noFill/>
                    </a:lnB>
                    <a:solidFill>
                      <a:srgbClr val="CCCCCC"/>
                    </a:solidFill>
                  </a:tcPr>
                </a:tc>
                <a:tc>
                  <a:txBody>
                    <a:bodyPr/>
                    <a:lstStyle/>
                    <a:p>
                      <a:pPr algn="l" fontAlgn="base"/>
                      <a:r>
                        <a:rPr lang="en-IN" sz="1800" b="0">
                          <a:effectLst/>
                          <a:latin typeface="inherit"/>
                        </a:rPr>
                        <a:t>WebSocket</a:t>
                      </a:r>
                    </a:p>
                  </a:txBody>
                  <a:tcPr marL="75051" marR="75051" marT="75051" marB="75051" anchor="ctr">
                    <a:lnL>
                      <a:noFill/>
                    </a:lnL>
                    <a:lnR>
                      <a:noFill/>
                    </a:lnR>
                    <a:lnT>
                      <a:noFill/>
                    </a:lnT>
                    <a:lnB>
                      <a:noFill/>
                    </a:lnB>
                    <a:solidFill>
                      <a:srgbClr val="CCCCCC"/>
                    </a:solidFill>
                  </a:tcPr>
                </a:tc>
                <a:tc>
                  <a:txBody>
                    <a:bodyPr/>
                    <a:lstStyle/>
                    <a:p>
                      <a:pPr algn="l" fontAlgn="base"/>
                      <a:r>
                        <a:rPr lang="en-IN" sz="1800" b="0">
                          <a:effectLst/>
                          <a:latin typeface="inherit"/>
                        </a:rPr>
                        <a:t>Minimum Java version required</a:t>
                      </a:r>
                    </a:p>
                  </a:txBody>
                  <a:tcPr marL="75051" marR="75051" marT="75051" marB="75051" anchor="ctr">
                    <a:lnL>
                      <a:noFill/>
                    </a:lnL>
                    <a:lnR>
                      <a:noFill/>
                    </a:lnR>
                    <a:lnT>
                      <a:noFill/>
                    </a:lnT>
                    <a:lnB>
                      <a:noFill/>
                    </a:lnB>
                    <a:solidFill>
                      <a:srgbClr val="CCCCCC"/>
                    </a:solidFill>
                  </a:tcPr>
                </a:tc>
              </a:tr>
              <a:tr h="420285">
                <a:tc>
                  <a:txBody>
                    <a:bodyPr/>
                    <a:lstStyle/>
                    <a:p>
                      <a:pPr algn="l" fontAlgn="base"/>
                      <a:r>
                        <a:rPr lang="en-IN" sz="1800" b="0">
                          <a:effectLst/>
                          <a:latin typeface="inherit"/>
                        </a:rPr>
                        <a:t>3.3.x</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2.2</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1.1</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1.1</a:t>
                      </a:r>
                    </a:p>
                  </a:txBody>
                  <a:tcPr marL="75051" marR="75051" marT="75051" marB="75051" anchor="ctr">
                    <a:lnL>
                      <a:noFill/>
                    </a:lnL>
                    <a:lnR>
                      <a:noFill/>
                    </a:lnR>
                    <a:lnT>
                      <a:noFill/>
                    </a:lnT>
                    <a:lnB>
                      <a:noFill/>
                    </a:lnB>
                    <a:solidFill>
                      <a:srgbClr val="EEEEEE"/>
                    </a:solidFill>
                  </a:tcPr>
                </a:tc>
              </a:tr>
              <a:tr h="420285">
                <a:tc>
                  <a:txBody>
                    <a:bodyPr/>
                    <a:lstStyle/>
                    <a:p>
                      <a:pPr algn="l" fontAlgn="base"/>
                      <a:r>
                        <a:rPr lang="en-IN" sz="1800" b="0">
                          <a:effectLst/>
                          <a:latin typeface="inherit"/>
                        </a:rPr>
                        <a:t>4.1.x</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2.3</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1.2</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dirty="0">
                          <a:effectLst/>
                          <a:latin typeface="inherit"/>
                        </a:rPr>
                        <a:t>1.3</a:t>
                      </a:r>
                    </a:p>
                  </a:txBody>
                  <a:tcPr marL="75051" marR="75051" marT="75051" marB="75051" anchor="ctr">
                    <a:lnL>
                      <a:noFill/>
                    </a:lnL>
                    <a:lnR>
                      <a:noFill/>
                    </a:lnR>
                    <a:lnT>
                      <a:noFill/>
                    </a:lnT>
                    <a:lnB>
                      <a:noFill/>
                    </a:lnB>
                    <a:solidFill>
                      <a:srgbClr val="EEEEEE"/>
                    </a:solidFill>
                  </a:tcPr>
                </a:tc>
              </a:tr>
              <a:tr h="420285">
                <a:tc>
                  <a:txBody>
                    <a:bodyPr/>
                    <a:lstStyle/>
                    <a:p>
                      <a:pPr algn="l" fontAlgn="base"/>
                      <a:r>
                        <a:rPr lang="en-IN" sz="1800" b="0">
                          <a:effectLst/>
                          <a:latin typeface="inherit"/>
                        </a:rPr>
                        <a:t>5.5.x</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2.4</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2.0</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1.4</a:t>
                      </a:r>
                    </a:p>
                  </a:txBody>
                  <a:tcPr marL="75051" marR="75051" marT="75051" marB="75051" anchor="ctr">
                    <a:lnL>
                      <a:noFill/>
                    </a:lnL>
                    <a:lnR>
                      <a:noFill/>
                    </a:lnR>
                    <a:lnT>
                      <a:noFill/>
                    </a:lnT>
                    <a:lnB>
                      <a:noFill/>
                    </a:lnB>
                    <a:solidFill>
                      <a:srgbClr val="EEEEEE"/>
                    </a:solidFill>
                  </a:tcPr>
                </a:tc>
              </a:tr>
              <a:tr h="420285">
                <a:tc>
                  <a:txBody>
                    <a:bodyPr/>
                    <a:lstStyle/>
                    <a:p>
                      <a:pPr algn="l" fontAlgn="base"/>
                      <a:r>
                        <a:rPr lang="en-IN" sz="1800" b="0">
                          <a:effectLst/>
                          <a:latin typeface="inherit"/>
                        </a:rPr>
                        <a:t>6.0.x</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2.5</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2.1</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2.1</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5.0</a:t>
                      </a:r>
                    </a:p>
                  </a:txBody>
                  <a:tcPr marL="75051" marR="75051" marT="75051" marB="75051" anchor="ctr">
                    <a:lnL>
                      <a:noFill/>
                    </a:lnL>
                    <a:lnR>
                      <a:noFill/>
                    </a:lnR>
                    <a:lnT>
                      <a:noFill/>
                    </a:lnT>
                    <a:lnB>
                      <a:noFill/>
                    </a:lnB>
                    <a:solidFill>
                      <a:srgbClr val="EEEEEE"/>
                    </a:solidFill>
                  </a:tcPr>
                </a:tc>
              </a:tr>
              <a:tr h="420285">
                <a:tc>
                  <a:txBody>
                    <a:bodyPr/>
                    <a:lstStyle/>
                    <a:p>
                      <a:pPr algn="l" fontAlgn="base"/>
                      <a:r>
                        <a:rPr lang="en-IN" sz="1800" b="0">
                          <a:effectLst/>
                          <a:latin typeface="inherit"/>
                        </a:rPr>
                        <a:t>7.0.x</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3.0</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2.2</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2.2</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6</a:t>
                      </a:r>
                    </a:p>
                  </a:txBody>
                  <a:tcPr marL="75051" marR="75051" marT="75051" marB="75051" anchor="ctr">
                    <a:lnL>
                      <a:noFill/>
                    </a:lnL>
                    <a:lnR>
                      <a:noFill/>
                    </a:lnR>
                    <a:lnT>
                      <a:noFill/>
                    </a:lnT>
                    <a:lnB>
                      <a:noFill/>
                    </a:lnB>
                    <a:solidFill>
                      <a:srgbClr val="EEEEEE"/>
                    </a:solidFill>
                  </a:tcPr>
                </a:tc>
              </a:tr>
              <a:tr h="420285">
                <a:tc>
                  <a:txBody>
                    <a:bodyPr/>
                    <a:lstStyle/>
                    <a:p>
                      <a:pPr algn="l" fontAlgn="base"/>
                      <a:r>
                        <a:rPr lang="en-IN" sz="1800" b="0">
                          <a:effectLst/>
                          <a:latin typeface="inherit"/>
                        </a:rPr>
                        <a:t>8.0.x</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3.1</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2.3</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3.0</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a:effectLst/>
                          <a:latin typeface="inherit"/>
                        </a:rPr>
                        <a:t>1.0</a:t>
                      </a:r>
                    </a:p>
                  </a:txBody>
                  <a:tcPr marL="75051" marR="75051" marT="75051" marB="75051" anchor="ctr">
                    <a:lnL>
                      <a:noFill/>
                    </a:lnL>
                    <a:lnR>
                      <a:noFill/>
                    </a:lnR>
                    <a:lnT>
                      <a:noFill/>
                    </a:lnT>
                    <a:lnB>
                      <a:noFill/>
                    </a:lnB>
                    <a:solidFill>
                      <a:srgbClr val="EEEEEE"/>
                    </a:solidFill>
                  </a:tcPr>
                </a:tc>
                <a:tc>
                  <a:txBody>
                    <a:bodyPr/>
                    <a:lstStyle/>
                    <a:p>
                      <a:pPr algn="l" fontAlgn="base"/>
                      <a:r>
                        <a:rPr lang="en-IN" sz="1800" b="0" dirty="0">
                          <a:effectLst/>
                          <a:latin typeface="inherit"/>
                        </a:rPr>
                        <a:t>7</a:t>
                      </a:r>
                    </a:p>
                  </a:txBody>
                  <a:tcPr marL="75051" marR="75051" marT="75051" marB="75051" anchor="ctr">
                    <a:lnL>
                      <a:noFill/>
                    </a:lnL>
                    <a:lnR>
                      <a:noFill/>
                    </a:lnR>
                    <a:lnT>
                      <a:noFill/>
                    </a:lnT>
                    <a:lnB>
                      <a:noFill/>
                    </a:lnB>
                    <a:solidFill>
                      <a:srgbClr val="EEEEEE"/>
                    </a:solidFill>
                  </a:tcPr>
                </a:tc>
              </a:tr>
            </a:tbl>
          </a:graphicData>
        </a:graphic>
      </p:graphicFrame>
    </p:spTree>
    <p:extLst>
      <p:ext uri="{BB962C8B-B14F-4D97-AF65-F5344CB8AC3E}">
        <p14:creationId xmlns:p14="http://schemas.microsoft.com/office/powerpoint/2010/main" val="98862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licensing</a:t>
            </a:r>
            <a:endParaRPr lang="en-IN" dirty="0"/>
          </a:p>
        </p:txBody>
      </p:sp>
      <p:sp>
        <p:nvSpPr>
          <p:cNvPr id="3" name="Content Placeholder 2"/>
          <p:cNvSpPr>
            <a:spLocks noGrp="1"/>
          </p:cNvSpPr>
          <p:nvPr>
            <p:ph idx="1"/>
          </p:nvPr>
        </p:nvSpPr>
        <p:spPr/>
        <p:txBody>
          <a:bodyPr/>
          <a:lstStyle/>
          <a:p>
            <a:r>
              <a:rPr lang="en-US" b="1" cap="all" dirty="0"/>
              <a:t>WHERE CAN I FIND THE APACHE LICENSE</a:t>
            </a:r>
          </a:p>
          <a:p>
            <a:r>
              <a:rPr lang="en-US" dirty="0"/>
              <a:t>See the following links; 2.0 is the current version while 1.1 and 1.0 are older versions that the ASF no longer use:</a:t>
            </a:r>
          </a:p>
          <a:p>
            <a:r>
              <a:rPr lang="en-US" dirty="0"/>
              <a:t>Apache License 2.0: </a:t>
            </a:r>
            <a:r>
              <a:rPr lang="en-US" dirty="0">
                <a:hlinkClick r:id="rId2"/>
              </a:rPr>
              <a:t>http://www.apache.org/licenses/LICENSE-2.0.txt</a:t>
            </a:r>
            <a:endParaRPr lang="en-US" dirty="0"/>
          </a:p>
          <a:p>
            <a:r>
              <a:rPr lang="en-US" dirty="0"/>
              <a:t>Apache Software License 1.1: </a:t>
            </a:r>
            <a:r>
              <a:rPr lang="en-US" dirty="0">
                <a:hlinkClick r:id="rId3"/>
              </a:rPr>
              <a:t>http://www.apache.org/licenses/LICENSE-1.1.txt</a:t>
            </a:r>
            <a:endParaRPr lang="en-US" dirty="0"/>
          </a:p>
          <a:p>
            <a:r>
              <a:rPr lang="en-US" dirty="0"/>
              <a:t>Apache Software License 1.0: </a:t>
            </a:r>
            <a:r>
              <a:rPr lang="en-US" dirty="0">
                <a:hlinkClick r:id="rId4"/>
              </a:rPr>
              <a:t>http://www.apache.org/licenses/LICENSE-1.0.txt</a:t>
            </a:r>
            <a:endParaRPr lang="en-US" dirty="0"/>
          </a:p>
          <a:p>
            <a:r>
              <a:rPr lang="en-US" dirty="0"/>
              <a:t/>
            </a:r>
            <a:br>
              <a:rPr lang="en-US" dirty="0"/>
            </a:br>
            <a:endParaRPr lang="en-IN" dirty="0"/>
          </a:p>
        </p:txBody>
      </p:sp>
    </p:spTree>
    <p:extLst>
      <p:ext uri="{BB962C8B-B14F-4D97-AF65-F5344CB8AC3E}">
        <p14:creationId xmlns:p14="http://schemas.microsoft.com/office/powerpoint/2010/main" val="35581199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licensing</a:t>
            </a:r>
            <a:endParaRPr lang="en-IN" dirty="0"/>
          </a:p>
        </p:txBody>
      </p:sp>
      <p:sp>
        <p:nvSpPr>
          <p:cNvPr id="3" name="Content Placeholder 2"/>
          <p:cNvSpPr>
            <a:spLocks noGrp="1"/>
          </p:cNvSpPr>
          <p:nvPr>
            <p:ph idx="1"/>
          </p:nvPr>
        </p:nvSpPr>
        <p:spPr>
          <a:xfrm>
            <a:off x="1024128" y="1856232"/>
            <a:ext cx="9720073" cy="4690872"/>
          </a:xfrm>
        </p:spPr>
        <p:txBody>
          <a:bodyPr>
            <a:normAutofit/>
          </a:bodyPr>
          <a:lstStyle/>
          <a:p>
            <a:r>
              <a:rPr lang="en-US" b="1" cap="all" dirty="0"/>
              <a:t>I'M NOT A LAWYER. WHAT DOES IT ALL MEAN</a:t>
            </a:r>
            <a:r>
              <a:rPr lang="en-US" b="1" cap="all" dirty="0" smtClean="0"/>
              <a:t>?</a:t>
            </a:r>
          </a:p>
          <a:p>
            <a:r>
              <a:rPr lang="en-US" dirty="0"/>
              <a:t>It </a:t>
            </a:r>
            <a:r>
              <a:rPr lang="en-US" b="1" dirty="0"/>
              <a:t>allows</a:t>
            </a:r>
            <a:r>
              <a:rPr lang="en-US" dirty="0"/>
              <a:t> you to:</a:t>
            </a:r>
          </a:p>
          <a:p>
            <a:r>
              <a:rPr lang="en-US" dirty="0"/>
              <a:t>freely download and use Apache software, in whole or in part, for personal, company internal, or commercial purposes;</a:t>
            </a:r>
          </a:p>
          <a:p>
            <a:r>
              <a:rPr lang="en-US" dirty="0"/>
              <a:t>use Apache software in packages or distributions that you create.</a:t>
            </a:r>
          </a:p>
          <a:p>
            <a:r>
              <a:rPr lang="en-US" dirty="0"/>
              <a:t>It </a:t>
            </a:r>
            <a:r>
              <a:rPr lang="en-US" b="1" dirty="0"/>
              <a:t>forbids</a:t>
            </a:r>
            <a:r>
              <a:rPr lang="en-US" dirty="0"/>
              <a:t> you to:</a:t>
            </a:r>
          </a:p>
          <a:p>
            <a:r>
              <a:rPr lang="en-US" dirty="0"/>
              <a:t>redistribute any piece of Apache-originated software without proper attribution;</a:t>
            </a:r>
          </a:p>
          <a:p>
            <a:r>
              <a:rPr lang="en-US" dirty="0"/>
              <a:t>use any marks owned by The Apache Software Foundation in any way that might state or imply that the Foundation endorses your distribution;</a:t>
            </a:r>
          </a:p>
          <a:p>
            <a:r>
              <a:rPr lang="en-US" dirty="0"/>
              <a:t>use any marks owned by The Apache Software Foundation in any way that might state or imply that you created the Apache software in question.</a:t>
            </a:r>
          </a:p>
          <a:p>
            <a:endParaRPr lang="en-US" b="1" cap="all" dirty="0"/>
          </a:p>
        </p:txBody>
      </p:sp>
    </p:spTree>
    <p:extLst>
      <p:ext uri="{BB962C8B-B14F-4D97-AF65-F5344CB8AC3E}">
        <p14:creationId xmlns:p14="http://schemas.microsoft.com/office/powerpoint/2010/main" val="2591410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Server</a:t>
            </a:r>
            <a:endParaRPr lang="en-IN" dirty="0"/>
          </a:p>
        </p:txBody>
      </p:sp>
      <p:sp>
        <p:nvSpPr>
          <p:cNvPr id="3" name="Content Placeholder 2"/>
          <p:cNvSpPr>
            <a:spLocks noGrp="1"/>
          </p:cNvSpPr>
          <p:nvPr>
            <p:ph idx="1"/>
          </p:nvPr>
        </p:nvSpPr>
        <p:spPr>
          <a:xfrm>
            <a:off x="1088136" y="1929384"/>
            <a:ext cx="9720073" cy="2258568"/>
          </a:xfrm>
        </p:spPr>
        <p:txBody>
          <a:bodyPr/>
          <a:lstStyle/>
          <a:p>
            <a:r>
              <a:rPr lang="en-US" dirty="0"/>
              <a:t>A Tomcat instance, or server, is the top-level component in Tomcat’s container hierarchy. </a:t>
            </a:r>
            <a:endParaRPr lang="en-US" dirty="0" smtClean="0"/>
          </a:p>
          <a:p>
            <a:r>
              <a:rPr lang="en-US" dirty="0" smtClean="0"/>
              <a:t>Only one Tomcat </a:t>
            </a:r>
            <a:r>
              <a:rPr lang="en-US" dirty="0"/>
              <a:t>instance can live in a single Java Virtual Machine (JVM). </a:t>
            </a:r>
            <a:endParaRPr lang="en-US" dirty="0" smtClean="0"/>
          </a:p>
          <a:p>
            <a:r>
              <a:rPr lang="en-US" dirty="0" smtClean="0"/>
              <a:t>This </a:t>
            </a:r>
            <a:r>
              <a:rPr lang="en-US" dirty="0"/>
              <a:t>approach makes all other </a:t>
            </a:r>
            <a:r>
              <a:rPr lang="en-US" dirty="0" smtClean="0"/>
              <a:t>Java applications</a:t>
            </a:r>
            <a:r>
              <a:rPr lang="en-US" dirty="0"/>
              <a:t>, running on the same physical machine as Tomcat server, safe in case Tomcat and/or </a:t>
            </a:r>
            <a:r>
              <a:rPr lang="en-US" dirty="0" smtClean="0"/>
              <a:t>its </a:t>
            </a:r>
            <a:r>
              <a:rPr lang="en-IN" dirty="0" smtClean="0"/>
              <a:t>JVM </a:t>
            </a:r>
            <a:r>
              <a:rPr lang="en-IN" dirty="0"/>
              <a:t>crashes.</a:t>
            </a:r>
          </a:p>
        </p:txBody>
      </p:sp>
      <p:sp>
        <p:nvSpPr>
          <p:cNvPr id="4" name="TextBox 3"/>
          <p:cNvSpPr txBox="1"/>
          <p:nvPr/>
        </p:nvSpPr>
        <p:spPr>
          <a:xfrm>
            <a:off x="2697480" y="3904488"/>
            <a:ext cx="4754880" cy="2862322"/>
          </a:xfrm>
          <a:prstGeom prst="rect">
            <a:avLst/>
          </a:prstGeom>
          <a:noFill/>
        </p:spPr>
        <p:txBody>
          <a:bodyPr wrap="square" rtlCol="0">
            <a:spAutoFit/>
          </a:bodyPr>
          <a:lstStyle/>
          <a:p>
            <a:r>
              <a:rPr lang="en-IN" dirty="0"/>
              <a:t>&lt;Server&gt;</a:t>
            </a:r>
          </a:p>
          <a:p>
            <a:r>
              <a:rPr lang="en-IN" dirty="0"/>
              <a:t>&lt;Service&gt;</a:t>
            </a:r>
          </a:p>
          <a:p>
            <a:r>
              <a:rPr lang="en-IN" dirty="0"/>
              <a:t>&lt;Connector /&gt;</a:t>
            </a:r>
          </a:p>
          <a:p>
            <a:r>
              <a:rPr lang="en-IN" dirty="0"/>
              <a:t>&lt;Engine&gt;</a:t>
            </a:r>
          </a:p>
          <a:p>
            <a:r>
              <a:rPr lang="en-IN" dirty="0"/>
              <a:t>&lt;Host&gt;</a:t>
            </a:r>
          </a:p>
          <a:p>
            <a:r>
              <a:rPr lang="en-IN" dirty="0"/>
              <a:t>&lt;Context&gt; &lt;/Context&gt;</a:t>
            </a:r>
          </a:p>
          <a:p>
            <a:r>
              <a:rPr lang="en-IN" dirty="0"/>
              <a:t>&lt;/Host&gt;</a:t>
            </a:r>
          </a:p>
          <a:p>
            <a:r>
              <a:rPr lang="en-IN" dirty="0"/>
              <a:t>&lt;/Engine&gt;</a:t>
            </a:r>
          </a:p>
          <a:p>
            <a:r>
              <a:rPr lang="en-IN" dirty="0"/>
              <a:t>&lt;/Service&gt;</a:t>
            </a:r>
          </a:p>
          <a:p>
            <a:r>
              <a:rPr lang="en-IN" dirty="0"/>
              <a:t>&lt;/Server</a:t>
            </a:r>
          </a:p>
        </p:txBody>
      </p:sp>
    </p:spTree>
    <p:extLst>
      <p:ext uri="{BB962C8B-B14F-4D97-AF65-F5344CB8AC3E}">
        <p14:creationId xmlns:p14="http://schemas.microsoft.com/office/powerpoint/2010/main" val="15719089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licensing</a:t>
            </a:r>
            <a:endParaRPr lang="en-IN" dirty="0"/>
          </a:p>
        </p:txBody>
      </p:sp>
      <p:sp>
        <p:nvSpPr>
          <p:cNvPr id="3" name="Content Placeholder 2"/>
          <p:cNvSpPr>
            <a:spLocks noGrp="1"/>
          </p:cNvSpPr>
          <p:nvPr>
            <p:ph idx="1"/>
          </p:nvPr>
        </p:nvSpPr>
        <p:spPr>
          <a:xfrm>
            <a:off x="1024128" y="1856232"/>
            <a:ext cx="9720073" cy="4690872"/>
          </a:xfrm>
        </p:spPr>
        <p:txBody>
          <a:bodyPr>
            <a:normAutofit/>
          </a:bodyPr>
          <a:lstStyle/>
          <a:p>
            <a:r>
              <a:rPr lang="en-US" b="1" cap="all" dirty="0"/>
              <a:t>I'M NOT A LAWYER. WHAT DOES IT ALL MEAN</a:t>
            </a:r>
            <a:r>
              <a:rPr lang="en-US" b="1" cap="all" dirty="0" smtClean="0"/>
              <a:t>?</a:t>
            </a:r>
          </a:p>
          <a:p>
            <a:r>
              <a:rPr lang="en-US" dirty="0"/>
              <a:t>It </a:t>
            </a:r>
            <a:r>
              <a:rPr lang="en-US" b="1" dirty="0"/>
              <a:t>requires</a:t>
            </a:r>
            <a:r>
              <a:rPr lang="en-US" dirty="0"/>
              <a:t> you to:</a:t>
            </a:r>
          </a:p>
          <a:p>
            <a:r>
              <a:rPr lang="en-US" dirty="0"/>
              <a:t>include a copy of the </a:t>
            </a:r>
            <a:r>
              <a:rPr lang="en-US" dirty="0">
                <a:hlinkClick r:id="rId2"/>
              </a:rPr>
              <a:t>license</a:t>
            </a:r>
            <a:r>
              <a:rPr lang="en-US" dirty="0"/>
              <a:t> in any redistribution you may make that includes Apache software;</a:t>
            </a:r>
          </a:p>
          <a:p>
            <a:r>
              <a:rPr lang="en-US" dirty="0"/>
              <a:t>provide clear attribution to The Apache Software Foundation for any distributions that include Apache software.</a:t>
            </a:r>
          </a:p>
          <a:p>
            <a:r>
              <a:rPr lang="en-US" dirty="0"/>
              <a:t>It </a:t>
            </a:r>
            <a:r>
              <a:rPr lang="en-US" b="1" dirty="0"/>
              <a:t>does not require</a:t>
            </a:r>
            <a:r>
              <a:rPr lang="en-US" dirty="0"/>
              <a:t> you to:</a:t>
            </a:r>
          </a:p>
          <a:p>
            <a:r>
              <a:rPr lang="en-US" dirty="0"/>
              <a:t>include the source of the Apache software itself, or of any modifications you may have made to it, in any redistribution you may assemble that includes it;</a:t>
            </a:r>
          </a:p>
          <a:p>
            <a:r>
              <a:rPr lang="en-US" dirty="0"/>
              <a:t>submit changes that you make to the software back to the Apache Software Foundation (though such feedback </a:t>
            </a:r>
            <a:r>
              <a:rPr lang="en-US" i="1" dirty="0"/>
              <a:t>is</a:t>
            </a:r>
            <a:r>
              <a:rPr lang="en-US" dirty="0"/>
              <a:t> encouraged).</a:t>
            </a:r>
          </a:p>
          <a:p>
            <a:endParaRPr lang="en-US" b="1" cap="all" dirty="0"/>
          </a:p>
        </p:txBody>
      </p:sp>
    </p:spTree>
    <p:extLst>
      <p:ext uri="{BB962C8B-B14F-4D97-AF65-F5344CB8AC3E}">
        <p14:creationId xmlns:p14="http://schemas.microsoft.com/office/powerpoint/2010/main" val="20115860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licensing</a:t>
            </a:r>
            <a:endParaRPr lang="en-IN" dirty="0"/>
          </a:p>
        </p:txBody>
      </p:sp>
      <p:sp>
        <p:nvSpPr>
          <p:cNvPr id="3" name="Content Placeholder 2"/>
          <p:cNvSpPr>
            <a:spLocks noGrp="1"/>
          </p:cNvSpPr>
          <p:nvPr>
            <p:ph idx="1"/>
          </p:nvPr>
        </p:nvSpPr>
        <p:spPr>
          <a:xfrm>
            <a:off x="1024128" y="1856232"/>
            <a:ext cx="9720073" cy="4690872"/>
          </a:xfrm>
        </p:spPr>
        <p:txBody>
          <a:bodyPr>
            <a:normAutofit/>
          </a:bodyPr>
          <a:lstStyle/>
          <a:p>
            <a:r>
              <a:rPr lang="en-US" b="1" cap="all" dirty="0"/>
              <a:t>IF I'M USING APACHE SOFTWARE CAN I SIMPLY ADHERE TO THE APACHE LICENSE 2.0, OR DO I HAVE TO ALSO ADHERE TO THE APACHE SOFTWARE LICENSE VERSIONS 1.0 AND 1.1?</a:t>
            </a:r>
          </a:p>
          <a:p>
            <a:r>
              <a:rPr lang="en-US" dirty="0"/>
              <a:t>It depends entirely on which versions of our software you are talking about - you should adhere to the version of our license that covered the software in question. </a:t>
            </a:r>
            <a:endParaRPr lang="en-US" dirty="0" smtClean="0"/>
          </a:p>
          <a:p>
            <a:r>
              <a:rPr lang="en-US" dirty="0" smtClean="0"/>
              <a:t>It </a:t>
            </a:r>
            <a:r>
              <a:rPr lang="en-US" dirty="0"/>
              <a:t>should be exceedingly rare to come across version 1.0, and all active products should have had a version released under the Apache License 2.0. Feel free to contact the relevant project if you are unable to find an AL 2.0 version of their software.</a:t>
            </a:r>
          </a:p>
          <a:p>
            <a:endParaRPr lang="en-US" b="1" cap="all" dirty="0"/>
          </a:p>
        </p:txBody>
      </p:sp>
    </p:spTree>
    <p:extLst>
      <p:ext uri="{BB962C8B-B14F-4D97-AF65-F5344CB8AC3E}">
        <p14:creationId xmlns:p14="http://schemas.microsoft.com/office/powerpoint/2010/main" val="19969786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licensing</a:t>
            </a:r>
            <a:endParaRPr lang="en-IN" dirty="0"/>
          </a:p>
        </p:txBody>
      </p:sp>
      <p:sp>
        <p:nvSpPr>
          <p:cNvPr id="3" name="Content Placeholder 2"/>
          <p:cNvSpPr>
            <a:spLocks noGrp="1"/>
          </p:cNvSpPr>
          <p:nvPr>
            <p:ph idx="1"/>
          </p:nvPr>
        </p:nvSpPr>
        <p:spPr>
          <a:xfrm>
            <a:off x="1024128" y="1856232"/>
            <a:ext cx="9720073" cy="4690872"/>
          </a:xfrm>
        </p:spPr>
        <p:txBody>
          <a:bodyPr>
            <a:normAutofit/>
          </a:bodyPr>
          <a:lstStyle/>
          <a:p>
            <a:r>
              <a:rPr lang="en-US" b="1" cap="all" dirty="0"/>
              <a:t>WHY ARE THE LICENSE FILES FOR THE DIFFERENT APACHE SOFTWARE FOUNDATION PROJECTS DIFFERENT?</a:t>
            </a:r>
          </a:p>
          <a:p>
            <a:r>
              <a:rPr lang="en-US" dirty="0"/>
              <a:t>While the core Apache developed code will be under one of the Apache licenses, other third party works may have been included and their license text may have been added to the Apache projects' LICENSE or NOTICE files. Alternatively, they may be available separately.</a:t>
            </a:r>
          </a:p>
          <a:p>
            <a:endParaRPr lang="en-US" b="1" cap="all" dirty="0"/>
          </a:p>
        </p:txBody>
      </p:sp>
    </p:spTree>
    <p:extLst>
      <p:ext uri="{BB962C8B-B14F-4D97-AF65-F5344CB8AC3E}">
        <p14:creationId xmlns:p14="http://schemas.microsoft.com/office/powerpoint/2010/main" val="23854409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licensing</a:t>
            </a:r>
            <a:endParaRPr lang="en-IN" dirty="0"/>
          </a:p>
        </p:txBody>
      </p:sp>
      <p:sp>
        <p:nvSpPr>
          <p:cNvPr id="3" name="Content Placeholder 2"/>
          <p:cNvSpPr>
            <a:spLocks noGrp="1"/>
          </p:cNvSpPr>
          <p:nvPr>
            <p:ph idx="1"/>
          </p:nvPr>
        </p:nvSpPr>
        <p:spPr>
          <a:xfrm>
            <a:off x="1024128" y="1856232"/>
            <a:ext cx="9720073" cy="4690872"/>
          </a:xfrm>
        </p:spPr>
        <p:txBody>
          <a:bodyPr>
            <a:normAutofit/>
          </a:bodyPr>
          <a:lstStyle/>
          <a:p>
            <a:r>
              <a:rPr lang="en-US" b="1" cap="all" dirty="0"/>
              <a:t>IS SOFTWARE FROM THE APACHE SOFTWARE FOUNDATION FREE OF CHARGE?</a:t>
            </a:r>
          </a:p>
          <a:p>
            <a:r>
              <a:rPr lang="en-US" dirty="0"/>
              <a:t>Yes. </a:t>
            </a:r>
            <a:r>
              <a:rPr lang="en-US" b="1" dirty="0"/>
              <a:t>All</a:t>
            </a:r>
            <a:r>
              <a:rPr lang="en-US" dirty="0"/>
              <a:t> software developed by </a:t>
            </a:r>
            <a:r>
              <a:rPr lang="en-US" b="1" dirty="0"/>
              <a:t>all</a:t>
            </a:r>
            <a:r>
              <a:rPr lang="en-US" dirty="0"/>
              <a:t> projects of The Apache Software Foundation is freely available without charge from the Foundation's Web sites. This is specified in the Foundation's Articles of Incorporation </a:t>
            </a:r>
            <a:endParaRPr lang="en-US" dirty="0" smtClean="0"/>
          </a:p>
          <a:p>
            <a:r>
              <a:rPr lang="en-US" b="1" cap="all" dirty="0" smtClean="0"/>
              <a:t>IS </a:t>
            </a:r>
            <a:r>
              <a:rPr lang="en-US" b="1" cap="all" dirty="0"/>
              <a:t>THERE A FEE FOR USING APACHE SOFTWARE IN A COMMERCIAL PRODUCT?</a:t>
            </a:r>
          </a:p>
          <a:p>
            <a:r>
              <a:rPr lang="en-US" dirty="0"/>
              <a:t>No. We do not distinguish between personal, internal, or commercial use of our software, nor does the ASF charge for any of them. Packaging and redistribution of any of it is subject to the terms of our license , however.</a:t>
            </a:r>
          </a:p>
          <a:p>
            <a:r>
              <a:rPr lang="en-US" b="1" cap="all" dirty="0" smtClean="0"/>
              <a:t>MAY </a:t>
            </a:r>
            <a:r>
              <a:rPr lang="en-US" b="1" cap="all" dirty="0"/>
              <a:t>I LICENSE MY OWN SOFTWARE UNDER THE APACHE LICENSE?</a:t>
            </a:r>
            <a:r>
              <a:rPr lang="en-US" b="1" cap="all" dirty="0">
                <a:hlinkClick r:id="rId2" tooltip="Permanent link"/>
              </a:rPr>
              <a:t>¶</a:t>
            </a:r>
            <a:endParaRPr lang="en-US" b="1" cap="all" dirty="0"/>
          </a:p>
          <a:p>
            <a:r>
              <a:rPr lang="en-US" dirty="0"/>
              <a:t>Certainly. Version 2.0 of the license was designed to be reusable, and often has been reused by parties other than the ASF.</a:t>
            </a:r>
          </a:p>
        </p:txBody>
      </p:sp>
    </p:spTree>
    <p:extLst>
      <p:ext uri="{BB962C8B-B14F-4D97-AF65-F5344CB8AC3E}">
        <p14:creationId xmlns:p14="http://schemas.microsoft.com/office/powerpoint/2010/main" val="6800116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licensing</a:t>
            </a:r>
            <a:endParaRPr lang="en-IN" dirty="0"/>
          </a:p>
        </p:txBody>
      </p:sp>
      <p:sp>
        <p:nvSpPr>
          <p:cNvPr id="5" name="Rectangle 2"/>
          <p:cNvSpPr>
            <a:spLocks noGrp="1" noChangeArrowheads="1"/>
          </p:cNvSpPr>
          <p:nvPr>
            <p:ph idx="1"/>
          </p:nvPr>
        </p:nvSpPr>
        <p:spPr bwMode="auto">
          <a:xfrm>
            <a:off x="950976" y="2058456"/>
            <a:ext cx="10661904" cy="428572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26960" rIns="91440" bIns="6348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1" i="0" u="none" strike="noStrike" cap="none" normalizeH="0" baseline="0" dirty="0" smtClean="0">
                <a:ln>
                  <a:noFill/>
                </a:ln>
                <a:solidFill>
                  <a:srgbClr val="303284"/>
                </a:solidFill>
                <a:effectLst/>
                <a:latin typeface="Source Sans Pro"/>
              </a:rPr>
              <a:t>MAY I TRANSLATE THE APACHE LICENSE INTO MY LOCAL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1" i="0" u="none" strike="noStrike" cap="none" normalizeH="0" baseline="0" dirty="0" smtClean="0">
                <a:ln>
                  <a:noFill/>
                </a:ln>
                <a:solidFill>
                  <a:srgbClr val="303284"/>
                </a:solidFill>
                <a:effectLst/>
                <a:latin typeface="Source Sans Pro"/>
              </a:rPr>
              <a:t> LANGUAGE FOR MY REDISTRIBUTION OF APACHE PACKAGES?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333333"/>
                </a:solidFill>
                <a:effectLst/>
                <a:latin typeface="Droid Serif"/>
              </a:rPr>
              <a:t>Yes, you may translate the license text into your local language. </a:t>
            </a:r>
            <a:r>
              <a:rPr kumimoji="0" lang="en-US" altLang="en-US" sz="1600" b="1" i="0" u="none" strike="noStrike" cap="none" normalizeH="0" baseline="0" dirty="0" smtClean="0">
                <a:ln>
                  <a:noFill/>
                </a:ln>
                <a:solidFill>
                  <a:srgbClr val="333333"/>
                </a:solidFill>
                <a:effectLst/>
                <a:latin typeface="Droid Serif"/>
              </a:rPr>
              <a:t>However</a:t>
            </a:r>
            <a:r>
              <a:rPr kumimoji="0" lang="en-US" altLang="en-US" sz="1600" b="0" i="0" u="none" strike="noStrike" cap="none" normalizeH="0" baseline="0" dirty="0" smtClean="0">
                <a:ln>
                  <a:noFill/>
                </a:ln>
                <a:solidFill>
                  <a:srgbClr val="333333"/>
                </a:solidFill>
                <a:effectLst/>
                <a:latin typeface="Droid Serif"/>
              </a:rPr>
              <a:t> , any such translated text is only for the convenience of understanding, and is </a:t>
            </a:r>
            <a:r>
              <a:rPr kumimoji="0" lang="en-US" altLang="en-US" sz="1600" b="0" i="1" u="none" strike="noStrike" cap="none" normalizeH="0" baseline="0" dirty="0" smtClean="0">
                <a:ln>
                  <a:noFill/>
                </a:ln>
                <a:solidFill>
                  <a:srgbClr val="333333"/>
                </a:solidFill>
                <a:effectLst/>
                <a:latin typeface="Droid Serif"/>
              </a:rPr>
              <a:t>not</a:t>
            </a:r>
            <a:r>
              <a:rPr kumimoji="0" lang="en-US" altLang="en-US" sz="1600" b="0" i="0" u="none" strike="noStrike" cap="none" normalizeH="0" baseline="0" dirty="0" smtClean="0">
                <a:ln>
                  <a:noFill/>
                </a:ln>
                <a:solidFill>
                  <a:srgbClr val="333333"/>
                </a:solidFill>
                <a:effectLst/>
                <a:latin typeface="Droid Serif"/>
              </a:rPr>
              <a:t> legally binding. Only the English-language version of the license, </a:t>
            </a:r>
            <a:r>
              <a:rPr kumimoji="0" lang="en-US" altLang="en-US" sz="1600" b="0" i="1" u="none" strike="noStrike" cap="none" normalizeH="0" baseline="0" dirty="0" smtClean="0">
                <a:ln>
                  <a:noFill/>
                </a:ln>
                <a:solidFill>
                  <a:srgbClr val="333333"/>
                </a:solidFill>
                <a:effectLst/>
                <a:latin typeface="Droid Serif"/>
              </a:rPr>
              <a:t>which you must continue to include in your packaging</a:t>
            </a:r>
            <a:r>
              <a:rPr kumimoji="0" lang="en-US" altLang="en-US" sz="1600" b="0" i="0" u="none" strike="noStrike" cap="none" normalizeH="0" baseline="0" dirty="0" smtClean="0">
                <a:ln>
                  <a:noFill/>
                </a:ln>
                <a:solidFill>
                  <a:srgbClr val="333333"/>
                </a:solidFill>
                <a:effectLst/>
                <a:latin typeface="Droid Serif"/>
              </a:rPr>
              <a:t> , is authoritative and applicable in case legal interpretation is required.</a:t>
            </a:r>
            <a:endParaRPr kumimoji="0" lang="en-US" altLang="en-US" sz="1600" b="1" i="0" u="none" strike="noStrike" cap="none" normalizeH="0" baseline="0" dirty="0" smtClean="0">
              <a:ln>
                <a:noFill/>
              </a:ln>
              <a:solidFill>
                <a:srgbClr val="303284"/>
              </a:solidFill>
              <a:effectLst/>
              <a:latin typeface="Source Sans Pro"/>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smtClean="0">
              <a:ln>
                <a:noFill/>
              </a:ln>
              <a:solidFill>
                <a:srgbClr val="303284"/>
              </a:solidFill>
              <a:effectLst/>
              <a:latin typeface="Source Sans Pr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1" i="0" u="none" strike="noStrike" cap="none" normalizeH="0" baseline="0" dirty="0" smtClean="0">
                <a:ln>
                  <a:noFill/>
                </a:ln>
                <a:solidFill>
                  <a:srgbClr val="303284"/>
                </a:solidFill>
                <a:effectLst/>
                <a:latin typeface="Source Sans Pro"/>
              </a:rPr>
              <a:t>IS THE APACHE LICENSE COMPATIBLE WITH THE GPL (GNU PUBLIC LICENSE)?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333333"/>
                </a:solidFill>
                <a:effectLst/>
                <a:latin typeface="Droid Serif"/>
              </a:rPr>
              <a:t>From the </a:t>
            </a:r>
            <a:r>
              <a:rPr kumimoji="0" lang="en-US" altLang="en-US" sz="1000" b="0" i="0" u="none" strike="noStrike" cap="none" normalizeH="0" baseline="0" dirty="0" smtClean="0">
                <a:ln>
                  <a:noFill/>
                </a:ln>
                <a:solidFill>
                  <a:srgbClr val="585AC2"/>
                </a:solidFill>
                <a:effectLst/>
                <a:latin typeface="Droid Serif"/>
                <a:hlinkClick r:id="rId2"/>
              </a:rPr>
              <a:t>Free Software Foundation</a:t>
            </a:r>
            <a:r>
              <a:rPr kumimoji="0" lang="en-US" altLang="en-US" sz="1000" b="0" i="0" u="none" strike="noStrike" cap="none" normalizeH="0" baseline="0" dirty="0" smtClean="0">
                <a:ln>
                  <a:noFill/>
                </a:ln>
                <a:solidFill>
                  <a:srgbClr val="333333"/>
                </a:solidFill>
                <a:effectLst/>
                <a:latin typeface="Droid Serif"/>
              </a:rPr>
              <a:t> website:</a:t>
            </a:r>
            <a:endParaRPr kumimoji="0" lang="en-US" altLang="en-US" sz="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rgbClr val="585AC2"/>
                </a:solidFill>
                <a:effectLst/>
                <a:latin typeface="Arial" panose="020B0604020202020204" pitchFamily="34" charset="0"/>
                <a:hlinkClick r:id="rId3"/>
              </a:rPr>
              <a:t>Apache License, Version 2.0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This is a free software license, compatible with version 3 of the GPL. Please note that this license is not compatible with GPL version 2, because it has some requirements that are not in that older version. These include certain patent termination and indemnification provisions.</a:t>
            </a:r>
          </a:p>
        </p:txBody>
      </p:sp>
    </p:spTree>
    <p:extLst>
      <p:ext uri="{BB962C8B-B14F-4D97-AF65-F5344CB8AC3E}">
        <p14:creationId xmlns:p14="http://schemas.microsoft.com/office/powerpoint/2010/main" val="41770341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221297"/>
            <a:ext cx="9720072" cy="1499616"/>
          </a:xfrm>
        </p:spPr>
        <p:txBody>
          <a:bodyPr/>
          <a:lstStyle/>
          <a:p>
            <a:r>
              <a:rPr lang="en-IN" dirty="0" smtClean="0"/>
              <a:t>Installation directory</a:t>
            </a:r>
            <a:endParaRPr lang="en-IN" dirty="0"/>
          </a:p>
        </p:txBody>
      </p:sp>
      <p:pic>
        <p:nvPicPr>
          <p:cNvPr id="1026" name="Picture 2" descr="https://cdn.crunchify.com/wp-content/uploads/2015/01/Download-Apache-Tomcat-8.0.1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7250" y="1638617"/>
            <a:ext cx="9886950" cy="5067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80193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0"/>
            <a:ext cx="9720072" cy="1499616"/>
          </a:xfrm>
        </p:spPr>
        <p:txBody>
          <a:bodyPr/>
          <a:lstStyle/>
          <a:p>
            <a:r>
              <a:rPr lang="en-IN" dirty="0" smtClean="0"/>
              <a:t>Installation directory</a:t>
            </a:r>
            <a:endParaRPr lang="en-IN" dirty="0"/>
          </a:p>
        </p:txBody>
      </p:sp>
      <p:pic>
        <p:nvPicPr>
          <p:cNvPr id="2050" name="Picture 2" descr="https://cdn.crunchify.com/wp-content/uploads/2015/01/Apache-Tomcat-Directory-on-Mac-OS-X.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3983" y="1238249"/>
            <a:ext cx="8648700" cy="5619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28660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0"/>
            <a:ext cx="9720072" cy="1499616"/>
          </a:xfrm>
        </p:spPr>
        <p:txBody>
          <a:bodyPr/>
          <a:lstStyle/>
          <a:p>
            <a:r>
              <a:rPr lang="en-IN" dirty="0" smtClean="0"/>
              <a:t>Installation directory</a:t>
            </a:r>
            <a:endParaRPr lang="en-IN" dirty="0"/>
          </a:p>
        </p:txBody>
      </p:sp>
      <p:pic>
        <p:nvPicPr>
          <p:cNvPr id="3074" name="Picture 2" descr="https://cdn.crunchify.com/wp-content/uploads/2015/01/Add-tomcat-server-8-to-Eclips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712" y="1188720"/>
            <a:ext cx="8923308" cy="5495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19789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0"/>
            <a:ext cx="9720072" cy="1499616"/>
          </a:xfrm>
        </p:spPr>
        <p:txBody>
          <a:bodyPr/>
          <a:lstStyle/>
          <a:p>
            <a:r>
              <a:rPr lang="en-IN" dirty="0" smtClean="0"/>
              <a:t>Installation directory</a:t>
            </a:r>
            <a:endParaRPr lang="en-IN" dirty="0"/>
          </a:p>
        </p:txBody>
      </p:sp>
      <p:pic>
        <p:nvPicPr>
          <p:cNvPr id="4098" name="Picture 2" descr="https://cdn.crunchify.com/wp-content/uploads/2015/01/Eclipse-New-Server-Addition-Dialogu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2271" y="1417320"/>
            <a:ext cx="8991600" cy="5239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26015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0"/>
            <a:ext cx="9720072" cy="1499616"/>
          </a:xfrm>
        </p:spPr>
        <p:txBody>
          <a:bodyPr/>
          <a:lstStyle/>
          <a:p>
            <a:r>
              <a:rPr lang="en-IN" dirty="0" smtClean="0"/>
              <a:t>Installation directory</a:t>
            </a:r>
            <a:endParaRPr lang="en-IN" dirty="0"/>
          </a:p>
        </p:txBody>
      </p:sp>
      <p:pic>
        <p:nvPicPr>
          <p:cNvPr id="5122" name="Picture 2" descr="https://cdn.crunchify.com/wp-content/uploads/2015/01/Apache-Tomcat-8-HTTP-Port-808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799" y="1499616"/>
            <a:ext cx="8763000" cy="3600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82470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Server</a:t>
            </a:r>
            <a:endParaRPr lang="en-IN" dirty="0"/>
          </a:p>
        </p:txBody>
      </p:sp>
      <p:sp>
        <p:nvSpPr>
          <p:cNvPr id="3" name="Content Placeholder 2"/>
          <p:cNvSpPr>
            <a:spLocks noGrp="1"/>
          </p:cNvSpPr>
          <p:nvPr>
            <p:ph idx="1"/>
          </p:nvPr>
        </p:nvSpPr>
        <p:spPr>
          <a:xfrm>
            <a:off x="1088136" y="1929384"/>
            <a:ext cx="9720073" cy="4645152"/>
          </a:xfrm>
        </p:spPr>
        <p:txBody>
          <a:bodyPr>
            <a:normAutofit/>
          </a:bodyPr>
          <a:lstStyle/>
          <a:p>
            <a:r>
              <a:rPr lang="en-US" dirty="0"/>
              <a:t>The first container element referenced in this snippet is the &lt;Server&gt; element. </a:t>
            </a:r>
            <a:endParaRPr lang="en-US" dirty="0" smtClean="0"/>
          </a:p>
          <a:p>
            <a:r>
              <a:rPr lang="en-US" dirty="0" smtClean="0"/>
              <a:t>It </a:t>
            </a:r>
            <a:r>
              <a:rPr lang="en-US" dirty="0"/>
              <a:t>represents the </a:t>
            </a:r>
            <a:r>
              <a:rPr lang="en-US" dirty="0" smtClean="0"/>
              <a:t>entire Catalina </a:t>
            </a:r>
            <a:r>
              <a:rPr lang="en-US" dirty="0"/>
              <a:t>servlet engine and is used as a top-level element for a single Tomcat instance. </a:t>
            </a:r>
            <a:endParaRPr lang="en-US" dirty="0" smtClean="0"/>
          </a:p>
          <a:p>
            <a:r>
              <a:rPr lang="en-US" dirty="0" smtClean="0"/>
              <a:t>The </a:t>
            </a:r>
            <a:r>
              <a:rPr lang="en-US" dirty="0"/>
              <a:t>&lt;Server</a:t>
            </a:r>
            <a:r>
              <a:rPr lang="en-US" dirty="0" smtClean="0"/>
              <a:t>&gt; element </a:t>
            </a:r>
            <a:r>
              <a:rPr lang="en-US" dirty="0"/>
              <a:t>may contain one or more &lt;Service&gt; containers</a:t>
            </a:r>
            <a:r>
              <a:rPr lang="en-US" dirty="0" smtClean="0"/>
              <a:t>.</a:t>
            </a:r>
          </a:p>
          <a:p>
            <a:r>
              <a:rPr lang="en-US" dirty="0"/>
              <a:t>A Server element represents the entire Catalina servlet container. </a:t>
            </a:r>
            <a:endParaRPr lang="en-US" dirty="0" smtClean="0"/>
          </a:p>
          <a:p>
            <a:r>
              <a:rPr lang="en-US" dirty="0" smtClean="0"/>
              <a:t>Therefore</a:t>
            </a:r>
            <a:r>
              <a:rPr lang="en-US" dirty="0"/>
              <a:t>, it must be the single outermost element in the </a:t>
            </a:r>
            <a:r>
              <a:rPr lang="en-US" dirty="0" err="1"/>
              <a:t>conf</a:t>
            </a:r>
            <a:r>
              <a:rPr lang="en-US" dirty="0"/>
              <a:t>/server.xml configuration file. </a:t>
            </a:r>
            <a:endParaRPr lang="en-US" dirty="0" smtClean="0"/>
          </a:p>
          <a:p>
            <a:r>
              <a:rPr lang="en-US" dirty="0" smtClean="0"/>
              <a:t>Its </a:t>
            </a:r>
            <a:r>
              <a:rPr lang="en-US" dirty="0"/>
              <a:t>attributes represent the characteristics of the servlet container as a whole.</a:t>
            </a:r>
          </a:p>
          <a:p>
            <a:endParaRPr lang="en-IN" dirty="0"/>
          </a:p>
        </p:txBody>
      </p:sp>
    </p:spTree>
    <p:extLst>
      <p:ext uri="{BB962C8B-B14F-4D97-AF65-F5344CB8AC3E}">
        <p14:creationId xmlns:p14="http://schemas.microsoft.com/office/powerpoint/2010/main" val="32746353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0"/>
            <a:ext cx="9720072" cy="1499616"/>
          </a:xfrm>
        </p:spPr>
        <p:txBody>
          <a:bodyPr/>
          <a:lstStyle/>
          <a:p>
            <a:r>
              <a:rPr lang="en-IN" dirty="0" smtClean="0"/>
              <a:t>Installation directory</a:t>
            </a:r>
            <a:endParaRPr lang="en-IN" dirty="0"/>
          </a:p>
        </p:txBody>
      </p:sp>
      <p:pic>
        <p:nvPicPr>
          <p:cNvPr id="6146" name="Picture 2" descr="https://cdn.crunchify.com/wp-content/uploads/2015/01/Start-Tomcat-in-Eclipse-Environmen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606" y="1789811"/>
            <a:ext cx="11409426" cy="379095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3"/>
          <a:srcRect l="14476" t="46135" r="37375" b="6132"/>
          <a:stretch/>
        </p:blipFill>
        <p:spPr>
          <a:xfrm>
            <a:off x="512064" y="3532505"/>
            <a:ext cx="5870448" cy="3273552"/>
          </a:xfrm>
          <a:prstGeom prst="rect">
            <a:avLst/>
          </a:prstGeom>
        </p:spPr>
      </p:pic>
    </p:spTree>
    <p:extLst>
      <p:ext uri="{BB962C8B-B14F-4D97-AF65-F5344CB8AC3E}">
        <p14:creationId xmlns:p14="http://schemas.microsoft.com/office/powerpoint/2010/main" val="13447738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Tomcat </a:t>
            </a:r>
            <a:r>
              <a:rPr lang="en-IN" dirty="0" smtClean="0"/>
              <a:t>Directory </a:t>
            </a:r>
            <a:r>
              <a:rPr lang="en-IN" dirty="0"/>
              <a:t>Structure</a:t>
            </a:r>
            <a:br>
              <a:rPr lang="en-IN" dirty="0"/>
            </a:br>
            <a:endParaRPr lang="en-IN" dirty="0"/>
          </a:p>
        </p:txBody>
      </p:sp>
      <p:sp>
        <p:nvSpPr>
          <p:cNvPr id="3" name="Content Placeholder 2"/>
          <p:cNvSpPr>
            <a:spLocks noGrp="1"/>
          </p:cNvSpPr>
          <p:nvPr>
            <p:ph idx="1"/>
          </p:nvPr>
        </p:nvSpPr>
        <p:spPr>
          <a:xfrm>
            <a:off x="1024128" y="1636776"/>
            <a:ext cx="9720073" cy="4672584"/>
          </a:xfrm>
        </p:spPr>
        <p:txBody>
          <a:bodyPr>
            <a:normAutofit fontScale="92500" lnSpcReduction="10000"/>
          </a:bodyPr>
          <a:lstStyle/>
          <a:p>
            <a:r>
              <a:rPr lang="en-US" b="1" dirty="0"/>
              <a:t>bin/</a:t>
            </a:r>
          </a:p>
          <a:p>
            <a:endParaRPr lang="en-US" b="1" dirty="0"/>
          </a:p>
          <a:p>
            <a:r>
              <a:rPr lang="en-US" b="1" dirty="0"/>
              <a:t>Contains startup.sh, shutdown.sh and other scripts/programs.</a:t>
            </a:r>
          </a:p>
          <a:p>
            <a:r>
              <a:rPr lang="en-US" b="1" dirty="0"/>
              <a:t>The *.</a:t>
            </a:r>
            <a:r>
              <a:rPr lang="en-US" b="1" dirty="0" err="1"/>
              <a:t>sh</a:t>
            </a:r>
            <a:r>
              <a:rPr lang="en-US" b="1" dirty="0"/>
              <a:t> files (for Unix systems) are functional duplicates of the *.bat files (for Windows systems).</a:t>
            </a:r>
          </a:p>
          <a:p>
            <a:r>
              <a:rPr lang="en-US" b="1" dirty="0" err="1"/>
              <a:t>conf</a:t>
            </a:r>
            <a:r>
              <a:rPr lang="en-US" b="1" dirty="0"/>
              <a:t>/</a:t>
            </a:r>
          </a:p>
          <a:p>
            <a:endParaRPr lang="en-US" b="1" dirty="0"/>
          </a:p>
          <a:p>
            <a:r>
              <a:rPr lang="en-US" b="1" dirty="0"/>
              <a:t>Server-wide Tomcat configuration.</a:t>
            </a:r>
          </a:p>
          <a:p>
            <a:r>
              <a:rPr lang="en-US" b="1" dirty="0"/>
              <a:t>You will modify server.xml and tomcat-users.xml to adjust logging, authentication and access control, enable SSL, etc.</a:t>
            </a:r>
          </a:p>
          <a:p>
            <a:r>
              <a:rPr lang="en-US" b="1" dirty="0"/>
              <a:t>Web applications can override some server-wide settings in their own configuration files (more about that later).</a:t>
            </a:r>
            <a:endParaRPr lang="en-IN" dirty="0"/>
          </a:p>
        </p:txBody>
      </p:sp>
    </p:spTree>
    <p:extLst>
      <p:ext uri="{BB962C8B-B14F-4D97-AF65-F5344CB8AC3E}">
        <p14:creationId xmlns:p14="http://schemas.microsoft.com/office/powerpoint/2010/main" val="21564122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Tomcat </a:t>
            </a:r>
            <a:r>
              <a:rPr lang="en-IN" dirty="0" smtClean="0"/>
              <a:t>Directory </a:t>
            </a:r>
            <a:r>
              <a:rPr lang="en-IN" dirty="0"/>
              <a:t>Structure</a:t>
            </a:r>
            <a:br>
              <a:rPr lang="en-IN" dirty="0"/>
            </a:br>
            <a:endParaRPr lang="en-IN" dirty="0"/>
          </a:p>
        </p:txBody>
      </p:sp>
      <p:sp>
        <p:nvSpPr>
          <p:cNvPr id="3" name="Content Placeholder 2"/>
          <p:cNvSpPr>
            <a:spLocks noGrp="1"/>
          </p:cNvSpPr>
          <p:nvPr>
            <p:ph idx="1"/>
          </p:nvPr>
        </p:nvSpPr>
        <p:spPr>
          <a:xfrm>
            <a:off x="1024128" y="1636776"/>
            <a:ext cx="9720073" cy="4672584"/>
          </a:xfrm>
        </p:spPr>
        <p:txBody>
          <a:bodyPr>
            <a:normAutofit fontScale="77500" lnSpcReduction="20000"/>
          </a:bodyPr>
          <a:lstStyle/>
          <a:p>
            <a:r>
              <a:rPr lang="en-US" b="1" dirty="0" err="1"/>
              <a:t>webapps</a:t>
            </a:r>
            <a:r>
              <a:rPr lang="en-US" b="1" dirty="0"/>
              <a:t>/</a:t>
            </a:r>
          </a:p>
          <a:p>
            <a:endParaRPr lang="en-US" b="1" dirty="0"/>
          </a:p>
          <a:p>
            <a:r>
              <a:rPr lang="en-US" b="1" dirty="0"/>
              <a:t>Contains web applications directories and WAR files. This is where we will be putting the TDS web application. You will also be using the manager application that comes with Tomcat during this workshop.</a:t>
            </a:r>
          </a:p>
          <a:p>
            <a:endParaRPr lang="en-US" b="1" dirty="0"/>
          </a:p>
          <a:p>
            <a:r>
              <a:rPr lang="en-US" b="1" dirty="0"/>
              <a:t>logs/</a:t>
            </a:r>
          </a:p>
          <a:p>
            <a:endParaRPr lang="en-US" b="1" dirty="0"/>
          </a:p>
          <a:p>
            <a:r>
              <a:rPr lang="en-US" b="1" dirty="0"/>
              <a:t>Tomcat log files are here by default.</a:t>
            </a:r>
          </a:p>
          <a:p>
            <a:r>
              <a:rPr lang="en-US" b="1" dirty="0"/>
              <a:t>This is one of the directories you will be looking for log files (the TDS logs elsewhere by default).</a:t>
            </a:r>
          </a:p>
          <a:p>
            <a:r>
              <a:rPr lang="en-US" b="1" dirty="0"/>
              <a:t>The log files should be your first stop for troubleshooting Tomcat and TDS issues. (Hint, hint.)</a:t>
            </a:r>
          </a:p>
          <a:p>
            <a:r>
              <a:rPr lang="en-US" b="1" dirty="0"/>
              <a:t>Logs files may contain useful information for assessing the security of your system.</a:t>
            </a:r>
          </a:p>
          <a:p>
            <a:r>
              <a:rPr lang="en-US" b="1" dirty="0"/>
              <a:t>You will become very familiar with the Tomcat-generated </a:t>
            </a:r>
            <a:r>
              <a:rPr lang="en-US" b="1" dirty="0" err="1"/>
              <a:t>catalina.out</a:t>
            </a:r>
            <a:r>
              <a:rPr lang="en-US" b="1" dirty="0"/>
              <a:t>, catalina.yyyy-mm-dd.log, and localhost_access_log.yyyy-mm-dd.log files by the end of this workshop.</a:t>
            </a:r>
          </a:p>
        </p:txBody>
      </p:sp>
    </p:spTree>
    <p:extLst>
      <p:ext uri="{BB962C8B-B14F-4D97-AF65-F5344CB8AC3E}">
        <p14:creationId xmlns:p14="http://schemas.microsoft.com/office/powerpoint/2010/main" val="6341262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Tomcat </a:t>
            </a:r>
            <a:r>
              <a:rPr lang="en-IN" dirty="0" smtClean="0"/>
              <a:t>Directory </a:t>
            </a:r>
            <a:r>
              <a:rPr lang="en-IN" dirty="0"/>
              <a:t>Structure</a:t>
            </a:r>
            <a:br>
              <a:rPr lang="en-IN" dirty="0"/>
            </a:br>
            <a:endParaRPr lang="en-IN" dirty="0"/>
          </a:p>
        </p:txBody>
      </p:sp>
      <p:sp>
        <p:nvSpPr>
          <p:cNvPr id="3" name="Content Placeholder 2"/>
          <p:cNvSpPr>
            <a:spLocks noGrp="1"/>
          </p:cNvSpPr>
          <p:nvPr>
            <p:ph idx="1"/>
          </p:nvPr>
        </p:nvSpPr>
        <p:spPr>
          <a:xfrm>
            <a:off x="1024128" y="1636776"/>
            <a:ext cx="9720073" cy="4672584"/>
          </a:xfrm>
        </p:spPr>
        <p:txBody>
          <a:bodyPr>
            <a:normAutofit/>
          </a:bodyPr>
          <a:lstStyle/>
          <a:p>
            <a:r>
              <a:rPr lang="en-US" dirty="0"/>
              <a:t>/lib </a:t>
            </a:r>
            <a:endParaRPr lang="en-US" dirty="0" smtClean="0"/>
          </a:p>
          <a:p>
            <a:r>
              <a:rPr lang="en-US" dirty="0" smtClean="0"/>
              <a:t>Contains </a:t>
            </a:r>
            <a:r>
              <a:rPr lang="en-US" dirty="0"/>
              <a:t>the Tomcat Java Archive (jar) files, shared across all Tomcat components. </a:t>
            </a:r>
            <a:endParaRPr lang="en-US" dirty="0" smtClean="0"/>
          </a:p>
          <a:p>
            <a:r>
              <a:rPr lang="en-US" dirty="0" smtClean="0"/>
              <a:t>All web </a:t>
            </a:r>
            <a:r>
              <a:rPr lang="en-US" dirty="0"/>
              <a:t>applications deployed to Tomcat can access the libraries stored here. </a:t>
            </a:r>
            <a:endParaRPr lang="en-US" dirty="0" smtClean="0"/>
          </a:p>
          <a:p>
            <a:r>
              <a:rPr lang="en-US" dirty="0" smtClean="0"/>
              <a:t>This includes the </a:t>
            </a:r>
            <a:r>
              <a:rPr lang="en-US" dirty="0"/>
              <a:t>Servlet API and JSP API libraries</a:t>
            </a:r>
            <a:r>
              <a:rPr lang="en-US" dirty="0" smtClean="0"/>
              <a:t>.</a:t>
            </a:r>
          </a:p>
          <a:p>
            <a:r>
              <a:rPr lang="fr-FR" dirty="0"/>
              <a:t>/logs </a:t>
            </a:r>
            <a:r>
              <a:rPr lang="fr-FR" dirty="0" err="1"/>
              <a:t>Contains</a:t>
            </a:r>
            <a:r>
              <a:rPr lang="fr-FR" dirty="0"/>
              <a:t> </a:t>
            </a:r>
            <a:r>
              <a:rPr lang="fr-FR" dirty="0" err="1"/>
              <a:t>Tomcat’s</a:t>
            </a:r>
            <a:r>
              <a:rPr lang="fr-FR" dirty="0"/>
              <a:t> log files.</a:t>
            </a:r>
          </a:p>
          <a:p>
            <a:r>
              <a:rPr lang="en-US" dirty="0"/>
              <a:t>/temp Temporary file system </a:t>
            </a:r>
            <a:r>
              <a:rPr lang="en-US" dirty="0" err="1"/>
              <a:t>storag</a:t>
            </a:r>
            <a:endParaRPr lang="en-US" b="1" dirty="0"/>
          </a:p>
        </p:txBody>
      </p:sp>
    </p:spTree>
    <p:extLst>
      <p:ext uri="{BB962C8B-B14F-4D97-AF65-F5344CB8AC3E}">
        <p14:creationId xmlns:p14="http://schemas.microsoft.com/office/powerpoint/2010/main" val="22075426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Tomcat </a:t>
            </a:r>
            <a:r>
              <a:rPr lang="en-IN" dirty="0" smtClean="0"/>
              <a:t>Directory </a:t>
            </a:r>
            <a:r>
              <a:rPr lang="en-IN" dirty="0"/>
              <a:t>Structure</a:t>
            </a:r>
            <a:br>
              <a:rPr lang="en-IN" dirty="0"/>
            </a:br>
            <a:endParaRPr lang="en-IN" dirty="0"/>
          </a:p>
        </p:txBody>
      </p:sp>
      <p:sp>
        <p:nvSpPr>
          <p:cNvPr id="3" name="Content Placeholder 2"/>
          <p:cNvSpPr>
            <a:spLocks noGrp="1"/>
          </p:cNvSpPr>
          <p:nvPr>
            <p:ph idx="1"/>
          </p:nvPr>
        </p:nvSpPr>
        <p:spPr>
          <a:xfrm>
            <a:off x="1024128" y="1636776"/>
            <a:ext cx="9720073" cy="4672584"/>
          </a:xfrm>
        </p:spPr>
        <p:txBody>
          <a:bodyPr>
            <a:normAutofit fontScale="77500" lnSpcReduction="20000"/>
          </a:bodyPr>
          <a:lstStyle/>
          <a:p>
            <a:r>
              <a:rPr lang="en-IN" dirty="0"/>
              <a:t>$ cd apache-tomcat-8.0.24</a:t>
            </a:r>
          </a:p>
          <a:p>
            <a:r>
              <a:rPr lang="en-IN" dirty="0"/>
              <a:t>$ ls -l</a:t>
            </a:r>
          </a:p>
          <a:p>
            <a:r>
              <a:rPr lang="en-IN" dirty="0" err="1"/>
              <a:t>drwxr</a:t>
            </a:r>
            <a:r>
              <a:rPr lang="en-IN" dirty="0"/>
              <a:t>-</a:t>
            </a:r>
            <a:r>
              <a:rPr lang="en-IN" dirty="0" err="1"/>
              <a:t>xr</a:t>
            </a:r>
            <a:r>
              <a:rPr lang="en-IN" dirty="0"/>
              <a:t>-x 2 </a:t>
            </a:r>
            <a:r>
              <a:rPr lang="en-IN" dirty="0" err="1"/>
              <a:t>tds</a:t>
            </a:r>
            <a:r>
              <a:rPr lang="en-IN" dirty="0"/>
              <a:t> workshop  4096 Jul 15 09:37 bin</a:t>
            </a:r>
          </a:p>
          <a:p>
            <a:r>
              <a:rPr lang="en-IN" dirty="0" err="1"/>
              <a:t>drwxr</a:t>
            </a:r>
            <a:r>
              <a:rPr lang="en-IN" dirty="0"/>
              <a:t>-</a:t>
            </a:r>
            <a:r>
              <a:rPr lang="en-IN" dirty="0" err="1"/>
              <a:t>xr</a:t>
            </a:r>
            <a:r>
              <a:rPr lang="en-IN" dirty="0"/>
              <a:t>-x 2 </a:t>
            </a:r>
            <a:r>
              <a:rPr lang="en-IN" dirty="0" err="1"/>
              <a:t>tds</a:t>
            </a:r>
            <a:r>
              <a:rPr lang="en-IN" dirty="0"/>
              <a:t> workshop  4096 Jul  2 01:59 </a:t>
            </a:r>
            <a:r>
              <a:rPr lang="en-IN" dirty="0" err="1"/>
              <a:t>conf</a:t>
            </a:r>
            <a:endParaRPr lang="en-IN" dirty="0"/>
          </a:p>
          <a:p>
            <a:r>
              <a:rPr lang="en-IN" dirty="0" err="1"/>
              <a:t>drwxr</a:t>
            </a:r>
            <a:r>
              <a:rPr lang="en-IN" dirty="0"/>
              <a:t>-</a:t>
            </a:r>
            <a:r>
              <a:rPr lang="en-IN" dirty="0" err="1"/>
              <a:t>xr</a:t>
            </a:r>
            <a:r>
              <a:rPr lang="en-IN" dirty="0"/>
              <a:t>-x 2 </a:t>
            </a:r>
            <a:r>
              <a:rPr lang="en-IN" dirty="0" err="1"/>
              <a:t>tds</a:t>
            </a:r>
            <a:r>
              <a:rPr lang="en-IN" dirty="0"/>
              <a:t> workshop  4096 Jul 15 09:37 lib</a:t>
            </a:r>
          </a:p>
          <a:p>
            <a:r>
              <a:rPr lang="en-IN" dirty="0"/>
              <a:t>-</a:t>
            </a:r>
            <a:r>
              <a:rPr lang="en-IN" dirty="0" err="1"/>
              <a:t>rw</a:t>
            </a:r>
            <a:r>
              <a:rPr lang="en-IN" dirty="0"/>
              <a:t>-r--r-- 1 </a:t>
            </a:r>
            <a:r>
              <a:rPr lang="en-IN" dirty="0" err="1"/>
              <a:t>tds</a:t>
            </a:r>
            <a:r>
              <a:rPr lang="en-IN" dirty="0"/>
              <a:t> workshop 56812 Jul  2 01:59 LICENSE</a:t>
            </a:r>
          </a:p>
          <a:p>
            <a:r>
              <a:rPr lang="en-IN" dirty="0" err="1"/>
              <a:t>drwxr</a:t>
            </a:r>
            <a:r>
              <a:rPr lang="en-IN" dirty="0"/>
              <a:t>-</a:t>
            </a:r>
            <a:r>
              <a:rPr lang="en-IN" dirty="0" err="1"/>
              <a:t>xr</a:t>
            </a:r>
            <a:r>
              <a:rPr lang="en-IN" dirty="0"/>
              <a:t>-x 2 </a:t>
            </a:r>
            <a:r>
              <a:rPr lang="en-IN" dirty="0" err="1"/>
              <a:t>tds</a:t>
            </a:r>
            <a:r>
              <a:rPr lang="en-IN" dirty="0"/>
              <a:t> workshop  4096 Jul  2 01:57 logs</a:t>
            </a:r>
          </a:p>
          <a:p>
            <a:r>
              <a:rPr lang="en-IN" dirty="0"/>
              <a:t>-</a:t>
            </a:r>
            <a:r>
              <a:rPr lang="en-IN" dirty="0" err="1"/>
              <a:t>rw</a:t>
            </a:r>
            <a:r>
              <a:rPr lang="en-IN" dirty="0"/>
              <a:t>-r--r-- 1 </a:t>
            </a:r>
            <a:r>
              <a:rPr lang="en-IN" dirty="0" err="1"/>
              <a:t>tds</a:t>
            </a:r>
            <a:r>
              <a:rPr lang="en-IN" dirty="0"/>
              <a:t> workshop  1192 Jul  2 01:59 NOTICE</a:t>
            </a:r>
          </a:p>
          <a:p>
            <a:r>
              <a:rPr lang="en-IN" dirty="0"/>
              <a:t>-</a:t>
            </a:r>
            <a:r>
              <a:rPr lang="en-IN" dirty="0" err="1"/>
              <a:t>rw</a:t>
            </a:r>
            <a:r>
              <a:rPr lang="en-IN" dirty="0"/>
              <a:t>-r--r-- 1 </a:t>
            </a:r>
            <a:r>
              <a:rPr lang="en-IN" dirty="0" err="1"/>
              <a:t>tds</a:t>
            </a:r>
            <a:r>
              <a:rPr lang="en-IN" dirty="0"/>
              <a:t> workshop  8826 Jul  2 01:59 RELEASE-NOTES</a:t>
            </a:r>
          </a:p>
          <a:p>
            <a:r>
              <a:rPr lang="en-IN" dirty="0"/>
              <a:t>-</a:t>
            </a:r>
            <a:r>
              <a:rPr lang="en-IN" dirty="0" err="1"/>
              <a:t>rw</a:t>
            </a:r>
            <a:r>
              <a:rPr lang="en-IN" dirty="0"/>
              <a:t>-r--r-- 1 </a:t>
            </a:r>
            <a:r>
              <a:rPr lang="en-IN" dirty="0" err="1"/>
              <a:t>tds</a:t>
            </a:r>
            <a:r>
              <a:rPr lang="en-IN" dirty="0"/>
              <a:t> workshop 16262 Jul  2 01:59 RUNNING.txt</a:t>
            </a:r>
          </a:p>
          <a:p>
            <a:r>
              <a:rPr lang="en-IN" dirty="0" err="1"/>
              <a:t>drwxr</a:t>
            </a:r>
            <a:r>
              <a:rPr lang="en-IN" dirty="0"/>
              <a:t>-</a:t>
            </a:r>
            <a:r>
              <a:rPr lang="en-IN" dirty="0" err="1"/>
              <a:t>xr</a:t>
            </a:r>
            <a:r>
              <a:rPr lang="en-IN" dirty="0"/>
              <a:t>-x 2 </a:t>
            </a:r>
            <a:r>
              <a:rPr lang="en-IN" dirty="0" err="1"/>
              <a:t>tds</a:t>
            </a:r>
            <a:r>
              <a:rPr lang="en-IN" dirty="0"/>
              <a:t> workshop  4096 Jul 15 09:37 temp</a:t>
            </a:r>
          </a:p>
          <a:p>
            <a:r>
              <a:rPr lang="en-IN" dirty="0" err="1"/>
              <a:t>drwxr</a:t>
            </a:r>
            <a:r>
              <a:rPr lang="en-IN" dirty="0"/>
              <a:t>-</a:t>
            </a:r>
            <a:r>
              <a:rPr lang="en-IN" dirty="0" err="1"/>
              <a:t>xr</a:t>
            </a:r>
            <a:r>
              <a:rPr lang="en-IN" dirty="0"/>
              <a:t>-x 7 </a:t>
            </a:r>
            <a:r>
              <a:rPr lang="en-IN" dirty="0" err="1"/>
              <a:t>tds</a:t>
            </a:r>
            <a:r>
              <a:rPr lang="en-IN" dirty="0"/>
              <a:t> workshop  4096 Jul  2 01:59 </a:t>
            </a:r>
            <a:r>
              <a:rPr lang="en-IN" dirty="0" err="1"/>
              <a:t>webapps</a:t>
            </a:r>
            <a:endParaRPr lang="en-IN" dirty="0"/>
          </a:p>
          <a:p>
            <a:r>
              <a:rPr lang="en-IN" dirty="0" err="1"/>
              <a:t>drwxr</a:t>
            </a:r>
            <a:r>
              <a:rPr lang="en-IN" dirty="0"/>
              <a:t>-</a:t>
            </a:r>
            <a:r>
              <a:rPr lang="en-IN" dirty="0" err="1"/>
              <a:t>xr</a:t>
            </a:r>
            <a:r>
              <a:rPr lang="en-IN" dirty="0"/>
              <a:t>-x 2 </a:t>
            </a:r>
            <a:r>
              <a:rPr lang="en-IN" dirty="0" err="1"/>
              <a:t>tds</a:t>
            </a:r>
            <a:r>
              <a:rPr lang="en-IN" dirty="0"/>
              <a:t> workshop  4096 Jul  2 01:57 work</a:t>
            </a:r>
          </a:p>
        </p:txBody>
      </p:sp>
    </p:spTree>
    <p:extLst>
      <p:ext uri="{BB962C8B-B14F-4D97-AF65-F5344CB8AC3E}">
        <p14:creationId xmlns:p14="http://schemas.microsoft.com/office/powerpoint/2010/main" val="856354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Works and temp directory</a:t>
            </a:r>
            <a:endParaRPr lang="en-IN" dirty="0"/>
          </a:p>
        </p:txBody>
      </p:sp>
      <p:sp>
        <p:nvSpPr>
          <p:cNvPr id="3" name="Content Placeholder 2"/>
          <p:cNvSpPr>
            <a:spLocks noGrp="1"/>
          </p:cNvSpPr>
          <p:nvPr>
            <p:ph idx="1"/>
          </p:nvPr>
        </p:nvSpPr>
        <p:spPr/>
        <p:txBody>
          <a:bodyPr/>
          <a:lstStyle/>
          <a:p>
            <a:r>
              <a:rPr lang="en-US" dirty="0" smtClean="0"/>
              <a:t>* work </a:t>
            </a:r>
            <a:r>
              <a:rPr lang="en-US" dirty="0"/>
              <a:t>- Temporary working directories for web </a:t>
            </a:r>
            <a:r>
              <a:rPr lang="en-US" dirty="0" smtClean="0"/>
              <a:t>applications</a:t>
            </a:r>
          </a:p>
          <a:p>
            <a:endParaRPr lang="en-US" dirty="0"/>
          </a:p>
          <a:p>
            <a:r>
              <a:rPr lang="en-US" dirty="0"/>
              <a:t>Work stores compiled JSPs and other assets, you only need to "clean" the </a:t>
            </a:r>
            <a:r>
              <a:rPr lang="en-US" dirty="0" err="1"/>
              <a:t>webapp</a:t>
            </a:r>
            <a:r>
              <a:rPr lang="en-US" dirty="0"/>
              <a:t> directories under it on the rare occasions when an update to a </a:t>
            </a:r>
            <a:r>
              <a:rPr lang="en-US" dirty="0" err="1"/>
              <a:t>WebApp</a:t>
            </a:r>
            <a:r>
              <a:rPr lang="en-US" dirty="0"/>
              <a:t> is not picked up.</a:t>
            </a:r>
            <a:endParaRPr lang="en-US" dirty="0"/>
          </a:p>
          <a:p>
            <a:r>
              <a:rPr lang="en-US" dirty="0"/>
              <a:t> * temp - Directory used by the JVM for temporary files (</a:t>
            </a:r>
            <a:r>
              <a:rPr lang="en-US" dirty="0" err="1"/>
              <a:t>java.io.tmpdir</a:t>
            </a:r>
            <a:r>
              <a:rPr lang="en-US" dirty="0" smtClean="0"/>
              <a:t>)</a:t>
            </a:r>
          </a:p>
          <a:p>
            <a:r>
              <a:rPr lang="en-US"/>
              <a:t>Temp is used to store files created using the Java File API for creating temporary files.</a:t>
            </a:r>
            <a:endParaRPr lang="en-IN" dirty="0"/>
          </a:p>
        </p:txBody>
      </p:sp>
    </p:spTree>
    <p:extLst>
      <p:ext uri="{BB962C8B-B14F-4D97-AF65-F5344CB8AC3E}">
        <p14:creationId xmlns:p14="http://schemas.microsoft.com/office/powerpoint/2010/main" val="22078385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troubleshooting</a:t>
            </a:r>
            <a:endParaRPr lang="en-IN" dirty="0"/>
          </a:p>
        </p:txBody>
      </p:sp>
      <p:sp>
        <p:nvSpPr>
          <p:cNvPr id="3" name="Content Placeholder 2"/>
          <p:cNvSpPr>
            <a:spLocks noGrp="1"/>
          </p:cNvSpPr>
          <p:nvPr>
            <p:ph idx="1"/>
          </p:nvPr>
        </p:nvSpPr>
        <p:spPr/>
        <p:txBody>
          <a:bodyPr/>
          <a:lstStyle/>
          <a:p>
            <a:r>
              <a:rPr lang="en-IN" dirty="0"/>
              <a:t>C:\Java\Apache Tomcat </a:t>
            </a:r>
            <a:r>
              <a:rPr lang="en-IN" dirty="0" smtClean="0"/>
              <a:t>8.0.27\bin&gt;startup.bat</a:t>
            </a:r>
          </a:p>
          <a:p>
            <a:r>
              <a:rPr lang="en-IN" dirty="0">
                <a:hlinkClick r:id="rId2"/>
              </a:rPr>
              <a:t>http://localhost:8080</a:t>
            </a:r>
            <a:endParaRPr lang="en-IN" dirty="0"/>
          </a:p>
          <a:p>
            <a:r>
              <a:rPr lang="en-IN" dirty="0"/>
              <a:t>e</a:t>
            </a:r>
            <a:r>
              <a:rPr lang="en-IN" dirty="0" smtClean="0"/>
              <a:t>cho %PATH%</a:t>
            </a:r>
          </a:p>
          <a:p>
            <a:r>
              <a:rPr lang="en-IN" dirty="0" err="1" smtClean="0"/>
              <a:t>Jps</a:t>
            </a:r>
            <a:endParaRPr lang="en-IN" dirty="0" smtClean="0"/>
          </a:p>
          <a:p>
            <a:r>
              <a:rPr lang="en-IN" dirty="0" smtClean="0"/>
              <a:t>The </a:t>
            </a:r>
            <a:r>
              <a:rPr lang="en-IN" dirty="0"/>
              <a:t>process Bootstrap is Tomcat server daemon</a:t>
            </a:r>
            <a:r>
              <a:rPr lang="en-IN" dirty="0" smtClean="0"/>
              <a:t>.</a:t>
            </a:r>
          </a:p>
          <a:p>
            <a:r>
              <a:rPr lang="en-IN" dirty="0"/>
              <a:t>C:\Java\jdk1.6.0_33\bin&gt;jvisualvm</a:t>
            </a:r>
          </a:p>
        </p:txBody>
      </p:sp>
    </p:spTree>
    <p:extLst>
      <p:ext uri="{BB962C8B-B14F-4D97-AF65-F5344CB8AC3E}">
        <p14:creationId xmlns:p14="http://schemas.microsoft.com/office/powerpoint/2010/main" val="313818393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troubleshooting</a:t>
            </a:r>
            <a:endParaRPr lang="en-IN" dirty="0"/>
          </a:p>
        </p:txBody>
      </p:sp>
      <p:pic>
        <p:nvPicPr>
          <p:cNvPr id="5" name="Picture 4"/>
          <p:cNvPicPr>
            <a:picLocks noChangeAspect="1"/>
          </p:cNvPicPr>
          <p:nvPr/>
        </p:nvPicPr>
        <p:blipFill rotWithShape="1">
          <a:blip r:embed="rId2"/>
          <a:srcRect l="27000" t="22401" r="26800" b="23867"/>
          <a:stretch/>
        </p:blipFill>
        <p:spPr>
          <a:xfrm>
            <a:off x="1792224" y="1883664"/>
            <a:ext cx="6665976" cy="4361020"/>
          </a:xfrm>
          <a:prstGeom prst="rect">
            <a:avLst/>
          </a:prstGeom>
        </p:spPr>
      </p:pic>
    </p:spTree>
    <p:extLst>
      <p:ext uri="{BB962C8B-B14F-4D97-AF65-F5344CB8AC3E}">
        <p14:creationId xmlns:p14="http://schemas.microsoft.com/office/powerpoint/2010/main" val="42849893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troubleshooting</a:t>
            </a:r>
            <a:endParaRPr lang="en-IN" dirty="0"/>
          </a:p>
        </p:txBody>
      </p:sp>
      <p:pic>
        <p:nvPicPr>
          <p:cNvPr id="3" name="Picture 2"/>
          <p:cNvPicPr>
            <a:picLocks noChangeAspect="1"/>
          </p:cNvPicPr>
          <p:nvPr/>
        </p:nvPicPr>
        <p:blipFill rotWithShape="1">
          <a:blip r:embed="rId2"/>
          <a:srcRect r="295" b="33628"/>
          <a:stretch/>
        </p:blipFill>
        <p:spPr>
          <a:xfrm>
            <a:off x="1024128" y="1971675"/>
            <a:ext cx="10314432" cy="3862198"/>
          </a:xfrm>
          <a:prstGeom prst="rect">
            <a:avLst/>
          </a:prstGeom>
        </p:spPr>
      </p:pic>
      <p:sp>
        <p:nvSpPr>
          <p:cNvPr id="4" name="TextBox 3"/>
          <p:cNvSpPr txBox="1"/>
          <p:nvPr/>
        </p:nvSpPr>
        <p:spPr>
          <a:xfrm>
            <a:off x="6718844" y="792170"/>
            <a:ext cx="4546564" cy="2585323"/>
          </a:xfrm>
          <a:prstGeom prst="rect">
            <a:avLst/>
          </a:prstGeom>
          <a:noFill/>
        </p:spPr>
        <p:txBody>
          <a:bodyPr wrap="square" rtlCol="0">
            <a:spAutoFit/>
          </a:bodyPr>
          <a:lstStyle/>
          <a:p>
            <a:r>
              <a:rPr lang="en-US" dirty="0"/>
              <a:t>Here you can see:</a:t>
            </a:r>
            <a:br>
              <a:rPr lang="en-US" dirty="0"/>
            </a:br>
            <a:r>
              <a:rPr lang="en-US" dirty="0"/>
              <a:t>The PID of Tomcat.</a:t>
            </a:r>
            <a:br>
              <a:rPr lang="en-US" dirty="0"/>
            </a:br>
            <a:r>
              <a:rPr lang="en-US" dirty="0"/>
              <a:t>The host.</a:t>
            </a:r>
            <a:br>
              <a:rPr lang="en-US" dirty="0"/>
            </a:br>
            <a:r>
              <a:rPr lang="en-US" dirty="0"/>
              <a:t>The main class.</a:t>
            </a:r>
            <a:br>
              <a:rPr lang="en-US" dirty="0"/>
            </a:br>
            <a:r>
              <a:rPr lang="en-US" dirty="0"/>
              <a:t>The Java Home.</a:t>
            </a:r>
            <a:br>
              <a:rPr lang="en-US" dirty="0"/>
            </a:br>
            <a:r>
              <a:rPr lang="en-US" dirty="0"/>
              <a:t>The JVM Flags.</a:t>
            </a:r>
            <a:br>
              <a:rPr lang="en-US" dirty="0"/>
            </a:br>
            <a:r>
              <a:rPr lang="en-US" dirty="0"/>
              <a:t>The JVM Arguments used to launch Tomcat.</a:t>
            </a:r>
            <a:br>
              <a:rPr lang="en-US" dirty="0"/>
            </a:br>
            <a:r>
              <a:rPr lang="en-US" dirty="0"/>
              <a:t>And a lot of useful information about the Tomcat process.</a:t>
            </a:r>
            <a:endParaRPr lang="en-IN" dirty="0"/>
          </a:p>
        </p:txBody>
      </p:sp>
    </p:spTree>
    <p:extLst>
      <p:ext uri="{BB962C8B-B14F-4D97-AF65-F5344CB8AC3E}">
        <p14:creationId xmlns:p14="http://schemas.microsoft.com/office/powerpoint/2010/main" val="25402178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troubleshooting</a:t>
            </a:r>
            <a:endParaRPr lang="en-IN" dirty="0"/>
          </a:p>
        </p:txBody>
      </p:sp>
      <p:pic>
        <p:nvPicPr>
          <p:cNvPr id="5" name="Picture 4"/>
          <p:cNvPicPr>
            <a:picLocks noChangeAspect="1"/>
          </p:cNvPicPr>
          <p:nvPr/>
        </p:nvPicPr>
        <p:blipFill rotWithShape="1">
          <a:blip r:embed="rId2"/>
          <a:srcRect l="-225" t="-6666" r="225" b="6666"/>
          <a:stretch/>
        </p:blipFill>
        <p:spPr>
          <a:xfrm>
            <a:off x="1024128" y="1335024"/>
            <a:ext cx="9467088" cy="5325237"/>
          </a:xfrm>
          <a:prstGeom prst="rect">
            <a:avLst/>
          </a:prstGeom>
        </p:spPr>
      </p:pic>
    </p:spTree>
    <p:extLst>
      <p:ext uri="{BB962C8B-B14F-4D97-AF65-F5344CB8AC3E}">
        <p14:creationId xmlns:p14="http://schemas.microsoft.com/office/powerpoint/2010/main" val="2375470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Server attributes</a:t>
            </a:r>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2378692734"/>
              </p:ext>
            </p:extLst>
          </p:nvPr>
        </p:nvGraphicFramePr>
        <p:xfrm>
          <a:off x="1024128" y="2286000"/>
          <a:ext cx="9720072" cy="3990180"/>
        </p:xfrm>
        <a:graphic>
          <a:graphicData uri="http://schemas.openxmlformats.org/drawingml/2006/table">
            <a:tbl>
              <a:tblPr/>
              <a:tblGrid>
                <a:gridCol w="1366984"/>
                <a:gridCol w="8353088"/>
              </a:tblGrid>
              <a:tr h="330650">
                <a:tc>
                  <a:txBody>
                    <a:bodyPr/>
                    <a:lstStyle/>
                    <a:p>
                      <a:pPr algn="l"/>
                      <a:r>
                        <a:rPr lang="en-IN" sz="1700" b="1" dirty="0">
                          <a:solidFill>
                            <a:srgbClr val="FFFFFF"/>
                          </a:solidFill>
                          <a:effectLst/>
                        </a:rPr>
                        <a:t>Attribute</a:t>
                      </a:r>
                    </a:p>
                  </a:txBody>
                  <a:tcPr marL="58090" marR="58090" marT="36306" marB="36306"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pPr algn="l"/>
                      <a:r>
                        <a:rPr lang="en-IN" sz="1700" b="1" dirty="0">
                          <a:solidFill>
                            <a:srgbClr val="FFFFFF"/>
                          </a:solidFill>
                          <a:effectLst/>
                        </a:rPr>
                        <a:t>Description</a:t>
                      </a:r>
                    </a:p>
                  </a:txBody>
                  <a:tcPr marL="58090" marR="58090" marT="36306" marB="36306"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r>
              <a:tr h="847181">
                <a:tc>
                  <a:txBody>
                    <a:bodyPr/>
                    <a:lstStyle/>
                    <a:p>
                      <a:r>
                        <a:rPr lang="en-IN" sz="1700">
                          <a:effectLst/>
                        </a:rPr>
                        <a:t>className</a:t>
                      </a:r>
                    </a:p>
                  </a:txBody>
                  <a:tcPr marL="58090" marR="58090" marT="36306" marB="36306"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700">
                          <a:effectLst/>
                        </a:rPr>
                        <a:t>Java class name of the implementation to use. This class must implement the org.apache.catalina.Server interface. If no class name is specified, the standard implementation will be used.</a:t>
                      </a:r>
                    </a:p>
                  </a:txBody>
                  <a:tcPr marL="58090" marR="58090" marT="36306" marB="36306"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588915">
                <a:tc>
                  <a:txBody>
                    <a:bodyPr/>
                    <a:lstStyle/>
                    <a:p>
                      <a:r>
                        <a:rPr lang="en-IN" sz="1700">
                          <a:effectLst/>
                        </a:rPr>
                        <a:t>address</a:t>
                      </a:r>
                    </a:p>
                  </a:txBody>
                  <a:tcPr marL="58090" marR="58090" marT="36306" marB="36306"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700">
                          <a:effectLst/>
                        </a:rPr>
                        <a:t>The TCP/IP address on which this server waits for a shutdown command. If no address is specified, localhost is used.</a:t>
                      </a:r>
                    </a:p>
                  </a:txBody>
                  <a:tcPr marL="58090" marR="58090" marT="36306" marB="36306"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r h="1621979">
                <a:tc>
                  <a:txBody>
                    <a:bodyPr/>
                    <a:lstStyle/>
                    <a:p>
                      <a:r>
                        <a:rPr lang="en-IN" sz="1700" b="1">
                          <a:effectLst/>
                        </a:rPr>
                        <a:t>port</a:t>
                      </a:r>
                      <a:endParaRPr lang="en-IN" sz="1700">
                        <a:effectLst/>
                      </a:endParaRPr>
                    </a:p>
                  </a:txBody>
                  <a:tcPr marL="58090" marR="58090" marT="36306" marB="36306"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sz="1700" dirty="0">
                          <a:effectLst/>
                        </a:rPr>
                        <a:t>The TCP/IP port number on which this server waits for a shutdown command. Set to -1 to disable the shutdown port.</a:t>
                      </a:r>
                    </a:p>
                    <a:p>
                      <a:r>
                        <a:rPr lang="en-US" sz="1700" dirty="0">
                          <a:effectLst/>
                        </a:rPr>
                        <a:t>Note: Disabling the shutdown port works well when Tomcat is started using Apache Commons Daemon (running as a service on Windows or with </a:t>
                      </a:r>
                      <a:r>
                        <a:rPr lang="en-US" sz="1700" dirty="0" err="1">
                          <a:effectLst/>
                        </a:rPr>
                        <a:t>jsvc</a:t>
                      </a:r>
                      <a:r>
                        <a:rPr lang="en-US" sz="1700" dirty="0">
                          <a:effectLst/>
                        </a:rPr>
                        <a:t> on un*</a:t>
                      </a:r>
                      <a:r>
                        <a:rPr lang="en-US" sz="1700" dirty="0" err="1">
                          <a:effectLst/>
                        </a:rPr>
                        <a:t>xes</a:t>
                      </a:r>
                      <a:r>
                        <a:rPr lang="en-US" sz="1700" dirty="0">
                          <a:effectLst/>
                        </a:rPr>
                        <a:t>). It cannot be used when running Tomcat with the standard shell scripts though, as it will prevent shutdown.bat|.sh and catalina.bat|.sh from stopping it gracefully.</a:t>
                      </a:r>
                    </a:p>
                  </a:txBody>
                  <a:tcPr marL="58090" marR="58090" marT="36306" marB="36306"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588915">
                <a:tc>
                  <a:txBody>
                    <a:bodyPr/>
                    <a:lstStyle/>
                    <a:p>
                      <a:r>
                        <a:rPr lang="en-IN" sz="1700" b="1">
                          <a:effectLst/>
                        </a:rPr>
                        <a:t>shutdown</a:t>
                      </a:r>
                      <a:endParaRPr lang="en-IN" sz="1700">
                        <a:effectLst/>
                      </a:endParaRPr>
                    </a:p>
                  </a:txBody>
                  <a:tcPr marL="58090" marR="58090" marT="36306" marB="36306"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sz="1700" dirty="0">
                          <a:effectLst/>
                        </a:rPr>
                        <a:t>The command string that must be received via a TCP/IP connection to the specified port number, in order to shut down Tomcat.</a:t>
                      </a:r>
                    </a:p>
                  </a:txBody>
                  <a:tcPr marL="58090" marR="58090" marT="36306" marB="36306"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bl>
          </a:graphicData>
        </a:graphic>
      </p:graphicFrame>
    </p:spTree>
    <p:extLst>
      <p:ext uri="{BB962C8B-B14F-4D97-AF65-F5344CB8AC3E}">
        <p14:creationId xmlns:p14="http://schemas.microsoft.com/office/powerpoint/2010/main" val="412288496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troubleshooting</a:t>
            </a:r>
            <a:endParaRPr lang="en-IN" dirty="0"/>
          </a:p>
        </p:txBody>
      </p:sp>
      <p:pic>
        <p:nvPicPr>
          <p:cNvPr id="3" name="Picture 2"/>
          <p:cNvPicPr>
            <a:picLocks noChangeAspect="1"/>
          </p:cNvPicPr>
          <p:nvPr/>
        </p:nvPicPr>
        <p:blipFill>
          <a:blip r:embed="rId2"/>
          <a:stretch>
            <a:fillRect/>
          </a:stretch>
        </p:blipFill>
        <p:spPr>
          <a:xfrm>
            <a:off x="1150620" y="1532763"/>
            <a:ext cx="9467088" cy="5325237"/>
          </a:xfrm>
          <a:prstGeom prst="rect">
            <a:avLst/>
          </a:prstGeom>
        </p:spPr>
      </p:pic>
      <p:sp>
        <p:nvSpPr>
          <p:cNvPr id="4" name="TextBox 3"/>
          <p:cNvSpPr txBox="1"/>
          <p:nvPr/>
        </p:nvSpPr>
        <p:spPr>
          <a:xfrm>
            <a:off x="8759952" y="0"/>
            <a:ext cx="2279655" cy="1754326"/>
          </a:xfrm>
          <a:prstGeom prst="rect">
            <a:avLst/>
          </a:prstGeom>
          <a:noFill/>
        </p:spPr>
        <p:txBody>
          <a:bodyPr wrap="square" rtlCol="0">
            <a:spAutoFit/>
          </a:bodyPr>
          <a:lstStyle/>
          <a:p>
            <a:r>
              <a:rPr lang="en-US" dirty="0" smtClean="0"/>
              <a:t>If Tomcat </a:t>
            </a:r>
            <a:r>
              <a:rPr lang="en-US" dirty="0"/>
              <a:t>server crashes with an </a:t>
            </a:r>
            <a:r>
              <a:rPr lang="en-US" dirty="0" err="1"/>
              <a:t>OutOfMemoryError</a:t>
            </a:r>
            <a:r>
              <a:rPr lang="en-US" dirty="0"/>
              <a:t> a heap dump useful to troubleshoot these errors.</a:t>
            </a:r>
            <a:endParaRPr lang="en-IN" dirty="0"/>
          </a:p>
        </p:txBody>
      </p:sp>
    </p:spTree>
    <p:extLst>
      <p:ext uri="{BB962C8B-B14F-4D97-AF65-F5344CB8AC3E}">
        <p14:creationId xmlns:p14="http://schemas.microsoft.com/office/powerpoint/2010/main" val="303987804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troubleshooting</a:t>
            </a:r>
            <a:endParaRPr lang="en-IN" dirty="0"/>
          </a:p>
        </p:txBody>
      </p:sp>
      <p:pic>
        <p:nvPicPr>
          <p:cNvPr id="5" name="Picture 4"/>
          <p:cNvPicPr>
            <a:picLocks noChangeAspect="1"/>
          </p:cNvPicPr>
          <p:nvPr/>
        </p:nvPicPr>
        <p:blipFill>
          <a:blip r:embed="rId2"/>
          <a:stretch>
            <a:fillRect/>
          </a:stretch>
        </p:blipFill>
        <p:spPr>
          <a:xfrm>
            <a:off x="1179576" y="1542478"/>
            <a:ext cx="9336024" cy="5251514"/>
          </a:xfrm>
          <a:prstGeom prst="rect">
            <a:avLst/>
          </a:prstGeom>
        </p:spPr>
      </p:pic>
    </p:spTree>
    <p:extLst>
      <p:ext uri="{BB962C8B-B14F-4D97-AF65-F5344CB8AC3E}">
        <p14:creationId xmlns:p14="http://schemas.microsoft.com/office/powerpoint/2010/main" val="15622024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p:txBody>
          <a:bodyPr/>
          <a:lstStyle/>
          <a:p>
            <a:r>
              <a:rPr lang="en-IN" b="1" dirty="0"/>
              <a:t>JVM (memory) issues </a:t>
            </a:r>
            <a:endParaRPr lang="en-IN" b="1" dirty="0" smtClean="0"/>
          </a:p>
          <a:p>
            <a:r>
              <a:rPr lang="en-IN" b="1" dirty="0"/>
              <a:t>Out of Memory exception </a:t>
            </a:r>
            <a:endParaRPr lang="en-IN" dirty="0"/>
          </a:p>
          <a:p>
            <a:r>
              <a:rPr lang="en-US" dirty="0"/>
              <a:t>In an enterprise environment, out of memory issues are encountered on a regular basis due to a high memory requirement of applications and the administrator has to tune the JVM. </a:t>
            </a:r>
            <a:endParaRPr lang="en-US" dirty="0" smtClean="0"/>
          </a:p>
          <a:p>
            <a:r>
              <a:rPr lang="en-US" dirty="0" smtClean="0"/>
              <a:t>Failure </a:t>
            </a:r>
            <a:r>
              <a:rPr lang="en-US" dirty="0"/>
              <a:t>of this causes an Out of Memory exception for the Tomcat instance. </a:t>
            </a:r>
          </a:p>
          <a:p>
            <a:r>
              <a:rPr lang="en-IN" b="1" dirty="0"/>
              <a:t>Exception</a:t>
            </a:r>
            <a:r>
              <a:rPr lang="en-IN" dirty="0"/>
              <a:t>: </a:t>
            </a:r>
          </a:p>
          <a:p>
            <a:r>
              <a:rPr lang="en-US" b="1" dirty="0"/>
              <a:t>SEVERE: </a:t>
            </a:r>
            <a:r>
              <a:rPr lang="en-US" b="1" dirty="0" err="1"/>
              <a:t>Servlet.service</a:t>
            </a:r>
            <a:r>
              <a:rPr lang="en-US" b="1" dirty="0"/>
              <a:t>() for servlet </a:t>
            </a:r>
            <a:r>
              <a:rPr lang="en-US" b="1" dirty="0" err="1"/>
              <a:t>jsp</a:t>
            </a:r>
            <a:r>
              <a:rPr lang="en-US" b="1" dirty="0"/>
              <a:t> threw exception </a:t>
            </a:r>
            <a:endParaRPr lang="en-US" dirty="0"/>
          </a:p>
          <a:p>
            <a:r>
              <a:rPr lang="en-IN" b="1" dirty="0" err="1"/>
              <a:t>java.lang.OutOfMemoryError</a:t>
            </a:r>
            <a:r>
              <a:rPr lang="en-IN" b="1" dirty="0"/>
              <a:t>: Java heap space </a:t>
            </a:r>
            <a:endParaRPr lang="en-IN" dirty="0"/>
          </a:p>
        </p:txBody>
      </p:sp>
    </p:spTree>
    <p:extLst>
      <p:ext uri="{BB962C8B-B14F-4D97-AF65-F5344CB8AC3E}">
        <p14:creationId xmlns:p14="http://schemas.microsoft.com/office/powerpoint/2010/main" val="1206014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fontScale="92500"/>
          </a:bodyPr>
          <a:lstStyle/>
          <a:p>
            <a:r>
              <a:rPr lang="en-IN" b="1" dirty="0"/>
              <a:t>JVM (memory) issues </a:t>
            </a:r>
            <a:endParaRPr lang="en-IN" b="1" dirty="0" smtClean="0"/>
          </a:p>
          <a:p>
            <a:r>
              <a:rPr lang="en-IN" b="1" dirty="0"/>
              <a:t>Reason</a:t>
            </a:r>
            <a:r>
              <a:rPr lang="en-IN" dirty="0"/>
              <a:t>: </a:t>
            </a:r>
          </a:p>
          <a:p>
            <a:r>
              <a:rPr lang="en-US" dirty="0"/>
              <a:t>This error may often occur while running an application, which requires high memory-intensive resources. </a:t>
            </a:r>
            <a:endParaRPr lang="en-US" dirty="0" smtClean="0"/>
          </a:p>
          <a:p>
            <a:r>
              <a:rPr lang="en-US" dirty="0" smtClean="0"/>
              <a:t>Hence</a:t>
            </a:r>
            <a:r>
              <a:rPr lang="en-US" dirty="0"/>
              <a:t>, it causes the Out of Memory exception on the server and leads to an interruption of services. </a:t>
            </a:r>
            <a:endParaRPr lang="en-US" dirty="0" smtClean="0"/>
          </a:p>
          <a:p>
            <a:r>
              <a:rPr lang="en-IN" b="1" dirty="0"/>
              <a:t>Solution</a:t>
            </a:r>
            <a:r>
              <a:rPr lang="en-IN" dirty="0"/>
              <a:t>: </a:t>
            </a:r>
          </a:p>
          <a:p>
            <a:r>
              <a:rPr lang="en-US" dirty="0"/>
              <a:t>You have to increase the maximum heap size for the Tomcat system. </a:t>
            </a:r>
            <a:endParaRPr lang="en-US" dirty="0" smtClean="0"/>
          </a:p>
          <a:p>
            <a:r>
              <a:rPr lang="en-US" dirty="0" smtClean="0"/>
              <a:t>It's </a:t>
            </a:r>
            <a:r>
              <a:rPr lang="en-US" dirty="0"/>
              <a:t>important to note that you can only allocate 70 percent of physical memory as JVM memory and 30 percent is reserved for the OS. </a:t>
            </a:r>
            <a:endParaRPr lang="en-US" dirty="0" smtClean="0"/>
          </a:p>
          <a:p>
            <a:r>
              <a:rPr lang="en-US" dirty="0" smtClean="0"/>
              <a:t>Check </a:t>
            </a:r>
            <a:r>
              <a:rPr lang="en-US" dirty="0"/>
              <a:t>the JVM configuration using the command </a:t>
            </a:r>
            <a:r>
              <a:rPr lang="en-US" dirty="0" err="1"/>
              <a:t>jmap</a:t>
            </a:r>
            <a:r>
              <a:rPr lang="en-US" dirty="0"/>
              <a:t> and then increase it in the configuration. </a:t>
            </a:r>
            <a:endParaRPr lang="en-IN" dirty="0"/>
          </a:p>
        </p:txBody>
      </p:sp>
    </p:spTree>
    <p:extLst>
      <p:ext uri="{BB962C8B-B14F-4D97-AF65-F5344CB8AC3E}">
        <p14:creationId xmlns:p14="http://schemas.microsoft.com/office/powerpoint/2010/main" val="365264952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a:bodyPr>
          <a:lstStyle/>
          <a:p>
            <a:r>
              <a:rPr lang="en-US" dirty="0"/>
              <a:t>You have to add the following Java parameters in the startup script of Tomcat, which can be found in TOMCAT_HOME/bin, to increase the JVM allocation based on the memory requirement and recycle the Tomcat instance. </a:t>
            </a:r>
          </a:p>
          <a:p>
            <a:r>
              <a:rPr lang="en-IN" dirty="0"/>
              <a:t>JAVA_OPTS="-Xms512m –Xmx1048m </a:t>
            </a:r>
            <a:r>
              <a:rPr lang="en-US" dirty="0" smtClean="0"/>
              <a:t>. </a:t>
            </a:r>
            <a:endParaRPr lang="en-IN" dirty="0"/>
          </a:p>
        </p:txBody>
      </p:sp>
    </p:spTree>
    <p:extLst>
      <p:ext uri="{BB962C8B-B14F-4D97-AF65-F5344CB8AC3E}">
        <p14:creationId xmlns:p14="http://schemas.microsoft.com/office/powerpoint/2010/main" val="378200796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fontScale="92500" lnSpcReduction="10000"/>
          </a:bodyPr>
          <a:lstStyle/>
          <a:p>
            <a:r>
              <a:rPr lang="en-IN" b="1" dirty="0" err="1"/>
              <a:t>OutOfMemoryError</a:t>
            </a:r>
            <a:r>
              <a:rPr lang="en-IN" b="1" dirty="0"/>
              <a:t>: </a:t>
            </a:r>
            <a:r>
              <a:rPr lang="en-IN" b="1" dirty="0" err="1"/>
              <a:t>PermGen</a:t>
            </a:r>
            <a:r>
              <a:rPr lang="en-IN" b="1" dirty="0"/>
              <a:t> space </a:t>
            </a:r>
            <a:endParaRPr lang="en-IN" b="1" dirty="0" smtClean="0"/>
          </a:p>
          <a:p>
            <a:r>
              <a:rPr lang="en-US" dirty="0"/>
              <a:t>Tomcat administrators often face the problem with the application's permanent object generation, as every application has different requirements of object generation. </a:t>
            </a:r>
            <a:endParaRPr lang="en-US" dirty="0" smtClean="0"/>
          </a:p>
          <a:p>
            <a:r>
              <a:rPr lang="en-US" dirty="0" smtClean="0"/>
              <a:t>Hence</a:t>
            </a:r>
            <a:r>
              <a:rPr lang="en-US" dirty="0"/>
              <a:t>, application slowness also results in the generation of </a:t>
            </a:r>
            <a:r>
              <a:rPr lang="en-US" dirty="0" err="1"/>
              <a:t>OutOfMemoryError</a:t>
            </a:r>
            <a:r>
              <a:rPr lang="en-US" dirty="0"/>
              <a:t>: </a:t>
            </a:r>
            <a:r>
              <a:rPr lang="en-US" dirty="0" err="1"/>
              <a:t>PermGen</a:t>
            </a:r>
            <a:r>
              <a:rPr lang="en-US" dirty="0"/>
              <a:t> space exception in </a:t>
            </a:r>
            <a:r>
              <a:rPr lang="en-US" dirty="0" err="1"/>
              <a:t>catalina.out</a:t>
            </a:r>
            <a:r>
              <a:rPr lang="en-US" dirty="0" smtClean="0"/>
              <a:t>.</a:t>
            </a:r>
          </a:p>
          <a:p>
            <a:r>
              <a:rPr lang="en-IN" b="1" dirty="0"/>
              <a:t>Exception</a:t>
            </a:r>
            <a:r>
              <a:rPr lang="en-IN" dirty="0"/>
              <a:t>: </a:t>
            </a:r>
          </a:p>
          <a:p>
            <a:r>
              <a:rPr lang="en-IN" b="1" dirty="0" err="1"/>
              <a:t>MemoryError</a:t>
            </a:r>
            <a:r>
              <a:rPr lang="en-IN" b="1" dirty="0"/>
              <a:t>: </a:t>
            </a:r>
            <a:r>
              <a:rPr lang="en-IN" b="1" dirty="0" err="1"/>
              <a:t>PermGen</a:t>
            </a:r>
            <a:r>
              <a:rPr lang="en-IN" b="1" dirty="0"/>
              <a:t> space </a:t>
            </a:r>
            <a:endParaRPr lang="en-IN" dirty="0"/>
          </a:p>
          <a:p>
            <a:r>
              <a:rPr lang="en-IN" b="1" dirty="0" err="1"/>
              <a:t>java.lang.OutOfMemoryError</a:t>
            </a:r>
            <a:r>
              <a:rPr lang="en-IN" b="1" dirty="0"/>
              <a:t>: </a:t>
            </a:r>
            <a:r>
              <a:rPr lang="en-IN" b="1" dirty="0" err="1"/>
              <a:t>PermGen</a:t>
            </a:r>
            <a:r>
              <a:rPr lang="en-IN" b="1" dirty="0"/>
              <a:t> space </a:t>
            </a:r>
            <a:endParaRPr lang="en-IN" dirty="0"/>
          </a:p>
          <a:p>
            <a:r>
              <a:rPr lang="en-IN" b="1" dirty="0"/>
              <a:t>Reason</a:t>
            </a:r>
            <a:r>
              <a:rPr lang="en-IN" dirty="0"/>
              <a:t>: </a:t>
            </a:r>
          </a:p>
          <a:p>
            <a:r>
              <a:rPr lang="en-US" dirty="0"/>
              <a:t>The permanent generation is unique because it holds metadata describing user classes. Applications with a large code base can quickly fill up this segment of the heap which causes </a:t>
            </a:r>
            <a:r>
              <a:rPr lang="en-US" dirty="0" err="1"/>
              <a:t>java.lang.OutOfMemoryError</a:t>
            </a:r>
            <a:r>
              <a:rPr lang="en-US" dirty="0"/>
              <a:t>: </a:t>
            </a:r>
            <a:r>
              <a:rPr lang="en-US" dirty="0" err="1"/>
              <a:t>PermGen</a:t>
            </a:r>
            <a:r>
              <a:rPr lang="en-US" dirty="0"/>
              <a:t>, no matter how high your -</a:t>
            </a:r>
            <a:r>
              <a:rPr lang="en-US" dirty="0" err="1"/>
              <a:t>Xmx</a:t>
            </a:r>
            <a:r>
              <a:rPr lang="en-US" dirty="0"/>
              <a:t> and how much memory you have on the machine. </a:t>
            </a:r>
            <a:endParaRPr lang="en-IN" dirty="0"/>
          </a:p>
        </p:txBody>
      </p:sp>
    </p:spTree>
    <p:extLst>
      <p:ext uri="{BB962C8B-B14F-4D97-AF65-F5344CB8AC3E}">
        <p14:creationId xmlns:p14="http://schemas.microsoft.com/office/powerpoint/2010/main" val="176185730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a:bodyPr>
          <a:lstStyle/>
          <a:p>
            <a:r>
              <a:rPr lang="en-IN" b="1" dirty="0"/>
              <a:t>Solution</a:t>
            </a:r>
            <a:r>
              <a:rPr lang="en-IN" dirty="0"/>
              <a:t>: </a:t>
            </a:r>
          </a:p>
          <a:p>
            <a:r>
              <a:rPr lang="en-US" dirty="0"/>
              <a:t>The following parameter should be added to the startup script of Tomcat 7. The parameter will increase the permanent generation space at the time of startup of Tomcat 7. </a:t>
            </a:r>
          </a:p>
          <a:p>
            <a:r>
              <a:rPr lang="en-IN" dirty="0"/>
              <a:t>-</a:t>
            </a:r>
            <a:r>
              <a:rPr lang="en-IN" dirty="0" err="1"/>
              <a:t>XX:MaxPermSize</a:t>
            </a:r>
            <a:r>
              <a:rPr lang="en-IN" dirty="0"/>
              <a:t>=(</a:t>
            </a:r>
            <a:r>
              <a:rPr lang="en-IN" dirty="0" err="1"/>
              <a:t>MemoryValue</a:t>
            </a:r>
            <a:r>
              <a:rPr lang="en-IN" dirty="0"/>
              <a:t>)m </a:t>
            </a:r>
          </a:p>
          <a:p>
            <a:r>
              <a:rPr lang="en-IN" dirty="0"/>
              <a:t>For example: </a:t>
            </a:r>
          </a:p>
          <a:p>
            <a:r>
              <a:rPr lang="en-IN" dirty="0"/>
              <a:t>-</a:t>
            </a:r>
            <a:r>
              <a:rPr lang="en-IN" dirty="0" err="1"/>
              <a:t>XX:MaxPermSize</a:t>
            </a:r>
            <a:r>
              <a:rPr lang="en-IN" dirty="0"/>
              <a:t>=128m </a:t>
            </a:r>
          </a:p>
        </p:txBody>
      </p:sp>
    </p:spTree>
    <p:extLst>
      <p:ext uri="{BB962C8B-B14F-4D97-AF65-F5344CB8AC3E}">
        <p14:creationId xmlns:p14="http://schemas.microsoft.com/office/powerpoint/2010/main" val="123682404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a:bodyPr>
          <a:lstStyle/>
          <a:p>
            <a:r>
              <a:rPr lang="en-IN" b="1" dirty="0"/>
              <a:t>Stack over flow exception </a:t>
            </a:r>
            <a:endParaRPr lang="en-IN" b="1" dirty="0" smtClean="0"/>
          </a:p>
          <a:p>
            <a:r>
              <a:rPr lang="en-US" dirty="0"/>
              <a:t>This exception is mainly caused due to recursive class loading (improper coding). </a:t>
            </a:r>
            <a:endParaRPr lang="en-US" dirty="0" smtClean="0"/>
          </a:p>
          <a:p>
            <a:r>
              <a:rPr lang="en-US" dirty="0" smtClean="0"/>
              <a:t>This </a:t>
            </a:r>
            <a:r>
              <a:rPr lang="en-US" dirty="0"/>
              <a:t>issue also causes performance degradation for the application: we observe that the application was working fine an hour ago but then it becomes unresponsive. </a:t>
            </a:r>
            <a:endParaRPr lang="en-US" dirty="0" smtClean="0"/>
          </a:p>
          <a:p>
            <a:r>
              <a:rPr lang="en-US" dirty="0" smtClean="0"/>
              <a:t>This </a:t>
            </a:r>
            <a:r>
              <a:rPr lang="en-US" dirty="0"/>
              <a:t>is a key indication of the stack overflow exception. The following screenshot shows the error in the logs: </a:t>
            </a:r>
          </a:p>
          <a:p>
            <a:r>
              <a:rPr lang="en-IN" b="1" dirty="0"/>
              <a:t>Exception</a:t>
            </a:r>
            <a:r>
              <a:rPr lang="en-IN" dirty="0"/>
              <a:t>: </a:t>
            </a:r>
          </a:p>
          <a:p>
            <a:r>
              <a:rPr lang="en-IN" b="1" dirty="0"/>
              <a:t>at </a:t>
            </a:r>
            <a:r>
              <a:rPr lang="en-IN" b="1" dirty="0" err="1"/>
              <a:t>java.lang.Thread.run</a:t>
            </a:r>
            <a:r>
              <a:rPr lang="en-IN" b="1" dirty="0"/>
              <a:t>(Thread.java:534) </a:t>
            </a:r>
            <a:endParaRPr lang="en-IN" dirty="0"/>
          </a:p>
          <a:p>
            <a:r>
              <a:rPr lang="en-IN" b="1" dirty="0"/>
              <a:t>----- Root Cause ----- </a:t>
            </a:r>
            <a:endParaRPr lang="en-IN" dirty="0"/>
          </a:p>
          <a:p>
            <a:r>
              <a:rPr lang="en-IN" b="1" dirty="0" err="1"/>
              <a:t>java.lang.StackOverflowError</a:t>
            </a:r>
            <a:endParaRPr lang="en-IN" dirty="0"/>
          </a:p>
        </p:txBody>
      </p:sp>
    </p:spTree>
    <p:extLst>
      <p:ext uri="{BB962C8B-B14F-4D97-AF65-F5344CB8AC3E}">
        <p14:creationId xmlns:p14="http://schemas.microsoft.com/office/powerpoint/2010/main" val="10790265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a:bodyPr>
          <a:lstStyle/>
          <a:p>
            <a:r>
              <a:rPr lang="en-IN" b="1" dirty="0"/>
              <a:t>Reason</a:t>
            </a:r>
            <a:r>
              <a:rPr lang="en-IN" dirty="0"/>
              <a:t>: </a:t>
            </a:r>
          </a:p>
          <a:p>
            <a:r>
              <a:rPr lang="en-US" dirty="0"/>
              <a:t>The exception thrown when the execution stack overflows is because it contains too many nested method calls. </a:t>
            </a:r>
          </a:p>
          <a:p>
            <a:r>
              <a:rPr lang="en-IN" b="1" dirty="0"/>
              <a:t>Solution</a:t>
            </a:r>
            <a:r>
              <a:rPr lang="en-IN" dirty="0"/>
              <a:t>: </a:t>
            </a:r>
          </a:p>
          <a:p>
            <a:r>
              <a:rPr lang="en-US" dirty="0"/>
              <a:t>You have to increase the value of the–</a:t>
            </a:r>
            <a:r>
              <a:rPr lang="en-US" dirty="0" err="1"/>
              <a:t>xss</a:t>
            </a:r>
            <a:r>
              <a:rPr lang="en-US" dirty="0"/>
              <a:t> parameter in the startup file of Tomcat. </a:t>
            </a:r>
          </a:p>
          <a:p>
            <a:r>
              <a:rPr lang="en-US" dirty="0"/>
              <a:t>-</a:t>
            </a:r>
            <a:r>
              <a:rPr lang="en-US" dirty="0" err="1"/>
              <a:t>Xss</a:t>
            </a:r>
            <a:r>
              <a:rPr lang="en-US" dirty="0"/>
              <a:t>=(memory value in k) </a:t>
            </a:r>
          </a:p>
          <a:p>
            <a:r>
              <a:rPr lang="en-IN" dirty="0"/>
              <a:t>For example: </a:t>
            </a:r>
          </a:p>
          <a:p>
            <a:r>
              <a:rPr lang="en-IN" dirty="0"/>
              <a:t>-</a:t>
            </a:r>
            <a:r>
              <a:rPr lang="en-IN" dirty="0" err="1"/>
              <a:t>Xss</a:t>
            </a:r>
            <a:r>
              <a:rPr lang="en-IN" dirty="0"/>
              <a:t>=128k </a:t>
            </a:r>
          </a:p>
          <a:p>
            <a:r>
              <a:rPr lang="en-US" dirty="0"/>
              <a:t>By default, the stack overflow exception comes with the value of 64 k followed by the recycle. </a:t>
            </a:r>
            <a:endParaRPr lang="en-IN" dirty="0"/>
          </a:p>
        </p:txBody>
      </p:sp>
    </p:spTree>
    <p:extLst>
      <p:ext uri="{BB962C8B-B14F-4D97-AF65-F5344CB8AC3E}">
        <p14:creationId xmlns:p14="http://schemas.microsoft.com/office/powerpoint/2010/main" val="332965526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a:bodyPr>
          <a:lstStyle/>
          <a:p>
            <a:r>
              <a:rPr lang="en-IN" b="1" dirty="0"/>
              <a:t>Database-related issues </a:t>
            </a:r>
            <a:endParaRPr lang="en-IN" b="1" dirty="0" smtClean="0"/>
          </a:p>
          <a:p>
            <a:r>
              <a:rPr lang="en-IN" b="1" dirty="0"/>
              <a:t>Broken pipe exception </a:t>
            </a:r>
            <a:endParaRPr lang="en-IN" dirty="0"/>
          </a:p>
          <a:p>
            <a:r>
              <a:rPr lang="en-US" dirty="0"/>
              <a:t>The broken pipe exception is one of the most common issues reported in the production environment. What does this exception mean? It means that the database connectivity from the J2EE container is terminated. Possible causes for this issue are frequent network disconnects, Ethernet failure on the database, or the J2EE server-level container. </a:t>
            </a:r>
            <a:endParaRPr lang="en-US" dirty="0" smtClean="0"/>
          </a:p>
          <a:p>
            <a:r>
              <a:rPr lang="en-US" dirty="0"/>
              <a:t>The following screenshot shows the error in the logs: </a:t>
            </a:r>
          </a:p>
          <a:p>
            <a:r>
              <a:rPr lang="en-IN" b="1" dirty="0"/>
              <a:t>Exception</a:t>
            </a:r>
            <a:r>
              <a:rPr lang="en-IN" dirty="0"/>
              <a:t>: </a:t>
            </a:r>
          </a:p>
          <a:p>
            <a:r>
              <a:rPr lang="en-IN" b="1" dirty="0"/>
              <a:t>at </a:t>
            </a:r>
            <a:r>
              <a:rPr lang="en-IN" b="1" dirty="0" err="1"/>
              <a:t>java.lang.Thread.run</a:t>
            </a:r>
            <a:r>
              <a:rPr lang="en-IN" b="1" dirty="0"/>
              <a:t>(Thread.java:619) </a:t>
            </a:r>
            <a:endParaRPr lang="en-IN" dirty="0"/>
          </a:p>
          <a:p>
            <a:r>
              <a:rPr lang="en-US" b="1" dirty="0"/>
              <a:t>Caused by: </a:t>
            </a:r>
            <a:r>
              <a:rPr lang="en-US" b="1" dirty="0" err="1"/>
              <a:t>ClientAbortException</a:t>
            </a:r>
            <a:r>
              <a:rPr lang="en-US" b="1" dirty="0"/>
              <a:t>: </a:t>
            </a:r>
            <a:r>
              <a:rPr lang="en-US" b="1" dirty="0" err="1"/>
              <a:t>java.net.SocketException</a:t>
            </a:r>
            <a:r>
              <a:rPr lang="en-US" b="1" dirty="0"/>
              <a:t>: Broken pipe </a:t>
            </a:r>
            <a:endParaRPr lang="en-IN" dirty="0"/>
          </a:p>
        </p:txBody>
      </p:sp>
    </p:spTree>
    <p:extLst>
      <p:ext uri="{BB962C8B-B14F-4D97-AF65-F5344CB8AC3E}">
        <p14:creationId xmlns:p14="http://schemas.microsoft.com/office/powerpoint/2010/main" val="1178752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Service</a:t>
            </a:r>
            <a:endParaRPr lang="en-IN" dirty="0"/>
          </a:p>
        </p:txBody>
      </p:sp>
      <p:sp>
        <p:nvSpPr>
          <p:cNvPr id="3" name="Content Placeholder 2"/>
          <p:cNvSpPr>
            <a:spLocks noGrp="1"/>
          </p:cNvSpPr>
          <p:nvPr>
            <p:ph idx="1"/>
          </p:nvPr>
        </p:nvSpPr>
        <p:spPr/>
        <p:txBody>
          <a:bodyPr/>
          <a:lstStyle/>
          <a:p>
            <a:r>
              <a:rPr lang="en-US" dirty="0"/>
              <a:t>The next container element is the &lt;Service&gt; element, which holds a collection of one or </a:t>
            </a:r>
            <a:r>
              <a:rPr lang="en-US" dirty="0" smtClean="0"/>
              <a:t>more &lt;</a:t>
            </a:r>
            <a:r>
              <a:rPr lang="en-US" dirty="0"/>
              <a:t>Connector&gt; elements that share a single &lt;Engine&gt; element. </a:t>
            </a:r>
            <a:endParaRPr lang="en-US" dirty="0" smtClean="0"/>
          </a:p>
          <a:p>
            <a:r>
              <a:rPr lang="en-US" dirty="0" smtClean="0"/>
              <a:t>N-number </a:t>
            </a:r>
            <a:r>
              <a:rPr lang="en-US" dirty="0"/>
              <a:t>of &lt;Service&gt; elements may </a:t>
            </a:r>
            <a:r>
              <a:rPr lang="en-US" dirty="0" smtClean="0"/>
              <a:t>be </a:t>
            </a:r>
            <a:r>
              <a:rPr lang="en-IN" dirty="0" smtClean="0"/>
              <a:t>nested </a:t>
            </a:r>
            <a:r>
              <a:rPr lang="en-IN" dirty="0"/>
              <a:t>inside a single &lt;Server&gt; element</a:t>
            </a:r>
            <a:r>
              <a:rPr lang="en-IN" dirty="0" smtClean="0"/>
              <a:t>.</a:t>
            </a:r>
          </a:p>
          <a:p>
            <a:endParaRPr lang="en-IN" dirty="0"/>
          </a:p>
          <a:p>
            <a:r>
              <a:rPr lang="en-US" dirty="0"/>
              <a:t>A </a:t>
            </a:r>
            <a:r>
              <a:rPr lang="en-US" b="1" dirty="0"/>
              <a:t>Service</a:t>
            </a:r>
            <a:r>
              <a:rPr lang="en-US" dirty="0"/>
              <a:t> element represents the combination of one or more </a:t>
            </a:r>
            <a:r>
              <a:rPr lang="en-US" b="1" dirty="0"/>
              <a:t>Connector</a:t>
            </a:r>
            <a:r>
              <a:rPr lang="en-US" dirty="0"/>
              <a:t> components that share a single Engine component for processing incoming requests. </a:t>
            </a:r>
            <a:endParaRPr lang="en-US" dirty="0" smtClean="0"/>
          </a:p>
          <a:p>
            <a:r>
              <a:rPr lang="en-US" dirty="0" smtClean="0"/>
              <a:t>One </a:t>
            </a:r>
            <a:r>
              <a:rPr lang="en-US" dirty="0"/>
              <a:t>or more </a:t>
            </a:r>
            <a:r>
              <a:rPr lang="en-US" b="1" dirty="0"/>
              <a:t>Service</a:t>
            </a:r>
            <a:r>
              <a:rPr lang="en-US" dirty="0"/>
              <a:t> elements may be nested inside a Server element.</a:t>
            </a:r>
            <a:endParaRPr lang="en-IN" dirty="0"/>
          </a:p>
        </p:txBody>
      </p:sp>
    </p:spTree>
    <p:extLst>
      <p:ext uri="{BB962C8B-B14F-4D97-AF65-F5344CB8AC3E}">
        <p14:creationId xmlns:p14="http://schemas.microsoft.com/office/powerpoint/2010/main" val="18008292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a:bodyPr>
          <a:lstStyle/>
          <a:p>
            <a:r>
              <a:rPr lang="en-IN" b="1" dirty="0"/>
              <a:t>Database-related issues </a:t>
            </a:r>
            <a:endParaRPr lang="en-IN" b="1" dirty="0" smtClean="0"/>
          </a:p>
          <a:p>
            <a:r>
              <a:rPr lang="en-IN" b="1" dirty="0"/>
              <a:t>Broken pipe exception </a:t>
            </a:r>
            <a:endParaRPr lang="en-IN" dirty="0"/>
          </a:p>
          <a:p>
            <a:r>
              <a:rPr lang="en-IN" b="1" dirty="0"/>
              <a:t>Reason</a:t>
            </a:r>
            <a:r>
              <a:rPr lang="en-IN" dirty="0"/>
              <a:t>: </a:t>
            </a:r>
          </a:p>
          <a:p>
            <a:r>
              <a:rPr lang="en-US" dirty="0"/>
              <a:t>This issue is caused due to a connectivity loss between Tomcat 7 and the database. </a:t>
            </a:r>
          </a:p>
          <a:p>
            <a:r>
              <a:rPr lang="en-IN" b="1" dirty="0"/>
              <a:t>Solution</a:t>
            </a:r>
            <a:r>
              <a:rPr lang="en-IN" dirty="0"/>
              <a:t>: </a:t>
            </a:r>
          </a:p>
          <a:p>
            <a:r>
              <a:rPr lang="en-US" dirty="0"/>
              <a:t>Recycle the Tomcat instance to restore the connectivity.</a:t>
            </a:r>
            <a:endParaRPr lang="en-IN" dirty="0"/>
          </a:p>
        </p:txBody>
      </p:sp>
    </p:spTree>
    <p:extLst>
      <p:ext uri="{BB962C8B-B14F-4D97-AF65-F5344CB8AC3E}">
        <p14:creationId xmlns:p14="http://schemas.microsoft.com/office/powerpoint/2010/main" val="57172345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a:bodyPr>
          <a:lstStyle/>
          <a:p>
            <a:r>
              <a:rPr lang="en-IN" b="1" dirty="0"/>
              <a:t>Database-related issues </a:t>
            </a:r>
            <a:endParaRPr lang="en-IN" b="1" dirty="0" smtClean="0"/>
          </a:p>
          <a:p>
            <a:r>
              <a:rPr lang="en-US" b="1" dirty="0"/>
              <a:t>Timeout waiting for an idle object </a:t>
            </a:r>
            <a:endParaRPr lang="en-US" b="1" dirty="0" smtClean="0"/>
          </a:p>
          <a:p>
            <a:r>
              <a:rPr lang="en-US" dirty="0"/>
              <a:t>Many times, when we click on the application for any transaction, the application displays a blank page after a while. </a:t>
            </a:r>
            <a:endParaRPr lang="en-US" dirty="0" smtClean="0"/>
          </a:p>
          <a:p>
            <a:r>
              <a:rPr lang="en-US" dirty="0" smtClean="0"/>
              <a:t>What </a:t>
            </a:r>
            <a:r>
              <a:rPr lang="en-US" dirty="0"/>
              <a:t>happens is the application server sends the request to the database and waits for the response, but the connection is abnormally terminated at the server causing a connection timeout exception. The following screenshot shows the errors in the logs: </a:t>
            </a:r>
          </a:p>
          <a:p>
            <a:r>
              <a:rPr lang="en-IN" dirty="0"/>
              <a:t>Exception: </a:t>
            </a:r>
          </a:p>
          <a:p>
            <a:r>
              <a:rPr lang="en-IN" b="1" dirty="0"/>
              <a:t>at </a:t>
            </a:r>
            <a:r>
              <a:rPr lang="en-IN" b="1" dirty="0" err="1"/>
              <a:t>org.apache.commons.dbcp.PoolingDataSource.getConnection</a:t>
            </a:r>
            <a:r>
              <a:rPr lang="en-IN" b="1" dirty="0"/>
              <a:t> (PoolingDataSource.java:104) </a:t>
            </a:r>
            <a:endParaRPr lang="en-IN" dirty="0"/>
          </a:p>
          <a:p>
            <a:r>
              <a:rPr lang="en-US" b="1" dirty="0"/>
              <a:t>Caused by: </a:t>
            </a:r>
            <a:r>
              <a:rPr lang="en-US" b="1" dirty="0" err="1"/>
              <a:t>java.util.NoSuchElementException</a:t>
            </a:r>
            <a:r>
              <a:rPr lang="en-US" b="1" dirty="0"/>
              <a:t>: Timeout waiting for idle object </a:t>
            </a:r>
            <a:endParaRPr lang="en-IN" dirty="0"/>
          </a:p>
        </p:txBody>
      </p:sp>
    </p:spTree>
    <p:extLst>
      <p:ext uri="{BB962C8B-B14F-4D97-AF65-F5344CB8AC3E}">
        <p14:creationId xmlns:p14="http://schemas.microsoft.com/office/powerpoint/2010/main" val="337846879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a:bodyPr>
          <a:lstStyle/>
          <a:p>
            <a:r>
              <a:rPr lang="en-IN" b="1" dirty="0"/>
              <a:t>Database-related issues </a:t>
            </a:r>
            <a:endParaRPr lang="en-IN" b="1" dirty="0" smtClean="0"/>
          </a:p>
          <a:p>
            <a:r>
              <a:rPr lang="en-US" b="1" dirty="0"/>
              <a:t>Timeout waiting for an idle object </a:t>
            </a:r>
            <a:endParaRPr lang="en-US" b="1" dirty="0" smtClean="0"/>
          </a:p>
          <a:p>
            <a:r>
              <a:rPr lang="en-IN" b="1" dirty="0"/>
              <a:t>Reason</a:t>
            </a:r>
            <a:r>
              <a:rPr lang="en-IN" dirty="0"/>
              <a:t>: </a:t>
            </a:r>
          </a:p>
          <a:p>
            <a:r>
              <a:rPr lang="en-US" dirty="0"/>
              <a:t>This issue is caused due to connection pooling for Tomcat. </a:t>
            </a:r>
          </a:p>
          <a:p>
            <a:r>
              <a:rPr lang="en-IN" b="1" dirty="0"/>
              <a:t>Solution</a:t>
            </a:r>
            <a:r>
              <a:rPr lang="en-IN" dirty="0"/>
              <a:t>: </a:t>
            </a:r>
          </a:p>
          <a:p>
            <a:r>
              <a:rPr lang="en-US" dirty="0"/>
              <a:t>Change the connection idle values for Tomcat, these settings are in server.xml, followed by the recycle. </a:t>
            </a:r>
            <a:endParaRPr lang="en-IN" dirty="0"/>
          </a:p>
        </p:txBody>
      </p:sp>
    </p:spTree>
    <p:extLst>
      <p:ext uri="{BB962C8B-B14F-4D97-AF65-F5344CB8AC3E}">
        <p14:creationId xmlns:p14="http://schemas.microsoft.com/office/powerpoint/2010/main" val="298439083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a:bodyPr>
          <a:lstStyle/>
          <a:p>
            <a:r>
              <a:rPr lang="en-IN" b="1" dirty="0"/>
              <a:t>Database-related issues </a:t>
            </a:r>
            <a:endParaRPr lang="en-IN" b="1" dirty="0" smtClean="0"/>
          </a:p>
          <a:p>
            <a:r>
              <a:rPr lang="en-IN" b="1" dirty="0"/>
              <a:t>Database connectivity exception </a:t>
            </a:r>
            <a:endParaRPr lang="en-IN" dirty="0"/>
          </a:p>
          <a:p>
            <a:r>
              <a:rPr lang="en-US" dirty="0"/>
              <a:t>This kind of issue is often reported in an enterprise environment, where installation of a new application is in process or the migration of an application is in process. </a:t>
            </a:r>
            <a:endParaRPr lang="en-US" dirty="0" smtClean="0"/>
          </a:p>
          <a:p>
            <a:r>
              <a:rPr lang="en-US" dirty="0" smtClean="0"/>
              <a:t>It's </a:t>
            </a:r>
            <a:r>
              <a:rPr lang="en-US" dirty="0"/>
              <a:t>an issue with an incorrect configuration with JNDI in Tomcat 7. </a:t>
            </a:r>
            <a:endParaRPr lang="en-US" dirty="0" smtClean="0"/>
          </a:p>
          <a:p>
            <a:r>
              <a:rPr lang="en-IN" b="1" dirty="0"/>
              <a:t>Exception</a:t>
            </a:r>
            <a:r>
              <a:rPr lang="en-IN" dirty="0"/>
              <a:t>: </a:t>
            </a:r>
          </a:p>
          <a:p>
            <a:r>
              <a:rPr lang="en-IN" b="1" dirty="0" err="1"/>
              <a:t>java.lang.RuntimeException</a:t>
            </a:r>
            <a:r>
              <a:rPr lang="en-IN" b="1" dirty="0"/>
              <a:t>: Error initializing application. Error Unable to load any specified brand or the default brand: </a:t>
            </a:r>
            <a:r>
              <a:rPr lang="en-IN" b="1" dirty="0" err="1"/>
              <a:t>net.project.persistence.PersistenceException</a:t>
            </a:r>
            <a:r>
              <a:rPr lang="en-IN" b="1" dirty="0"/>
              <a:t>: Unable to load brand from database.</a:t>
            </a:r>
            <a:endParaRPr lang="en-IN" dirty="0"/>
          </a:p>
        </p:txBody>
      </p:sp>
    </p:spTree>
    <p:extLst>
      <p:ext uri="{BB962C8B-B14F-4D97-AF65-F5344CB8AC3E}">
        <p14:creationId xmlns:p14="http://schemas.microsoft.com/office/powerpoint/2010/main" val="75701135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Errors and their solutions </a:t>
            </a:r>
            <a:endParaRPr lang="en-IN" dirty="0"/>
          </a:p>
        </p:txBody>
      </p:sp>
      <p:sp>
        <p:nvSpPr>
          <p:cNvPr id="3" name="Content Placeholder 2"/>
          <p:cNvSpPr>
            <a:spLocks noGrp="1"/>
          </p:cNvSpPr>
          <p:nvPr>
            <p:ph idx="1"/>
          </p:nvPr>
        </p:nvSpPr>
        <p:spPr>
          <a:xfrm>
            <a:off x="1024128" y="1773936"/>
            <a:ext cx="9720073" cy="4535424"/>
          </a:xfrm>
        </p:spPr>
        <p:txBody>
          <a:bodyPr>
            <a:normAutofit/>
          </a:bodyPr>
          <a:lstStyle/>
          <a:p>
            <a:r>
              <a:rPr lang="en-IN" b="1" dirty="0"/>
              <a:t>Database-related issues </a:t>
            </a:r>
            <a:endParaRPr lang="en-IN" b="1" dirty="0" smtClean="0"/>
          </a:p>
          <a:p>
            <a:r>
              <a:rPr lang="en-US" dirty="0"/>
              <a:t>The previous error often indicates that the database could not be accessed. </a:t>
            </a:r>
          </a:p>
          <a:p>
            <a:r>
              <a:rPr lang="en-US" b="1" dirty="0"/>
              <a:t>Please check your database configuration or contact your system administrator: </a:t>
            </a:r>
            <a:r>
              <a:rPr lang="en-US" b="1" dirty="0" err="1"/>
              <a:t>java.sql.SQLException</a:t>
            </a:r>
            <a:r>
              <a:rPr lang="en-US" b="1" dirty="0"/>
              <a:t>: Error looking up data source for name: </a:t>
            </a:r>
            <a:r>
              <a:rPr lang="en-US" b="1" dirty="0" err="1"/>
              <a:t>jdbc</a:t>
            </a:r>
            <a:r>
              <a:rPr lang="en-US" b="1" dirty="0"/>
              <a:t>/</a:t>
            </a:r>
            <a:r>
              <a:rPr lang="en-US" b="1" dirty="0" err="1"/>
              <a:t>abc</a:t>
            </a:r>
            <a:r>
              <a:rPr lang="en-US" b="1" dirty="0"/>
              <a:t> </a:t>
            </a:r>
            <a:endParaRPr lang="en-US" dirty="0"/>
          </a:p>
          <a:p>
            <a:r>
              <a:rPr lang="en-IN" b="1" dirty="0"/>
              <a:t>Reason</a:t>
            </a:r>
            <a:r>
              <a:rPr lang="en-IN" dirty="0"/>
              <a:t>: </a:t>
            </a:r>
          </a:p>
          <a:p>
            <a:r>
              <a:rPr lang="en-US" dirty="0"/>
              <a:t>Tomcat 7 is unable to connect to the database due to an incorrect JNDI name or the JNDI name doesn't exist. </a:t>
            </a:r>
          </a:p>
          <a:p>
            <a:r>
              <a:rPr lang="en-IN" b="1" dirty="0"/>
              <a:t>Solution</a:t>
            </a:r>
            <a:r>
              <a:rPr lang="en-IN" dirty="0"/>
              <a:t>: </a:t>
            </a:r>
          </a:p>
          <a:p>
            <a:r>
              <a:rPr lang="en-US" dirty="0"/>
              <a:t>Work with the database administrator to get the correct JNDI name and configure it correctly, followed by a recycle. </a:t>
            </a:r>
            <a:endParaRPr lang="en-IN" dirty="0"/>
          </a:p>
        </p:txBody>
      </p:sp>
    </p:spTree>
    <p:extLst>
      <p:ext uri="{BB962C8B-B14F-4D97-AF65-F5344CB8AC3E}">
        <p14:creationId xmlns:p14="http://schemas.microsoft.com/office/powerpoint/2010/main" val="304840687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Logging</a:t>
            </a:r>
            <a:endParaRPr lang="en-IN" dirty="0"/>
          </a:p>
        </p:txBody>
      </p:sp>
      <p:sp>
        <p:nvSpPr>
          <p:cNvPr id="3" name="Content Placeholder 2"/>
          <p:cNvSpPr>
            <a:spLocks noGrp="1"/>
          </p:cNvSpPr>
          <p:nvPr>
            <p:ph idx="1"/>
          </p:nvPr>
        </p:nvSpPr>
        <p:spPr>
          <a:xfrm>
            <a:off x="1024127" y="1783080"/>
            <a:ext cx="9720073" cy="448056"/>
          </a:xfrm>
        </p:spPr>
        <p:txBody>
          <a:bodyPr/>
          <a:lstStyle/>
          <a:p>
            <a:r>
              <a:rPr lang="en-US" b="1" dirty="0"/>
              <a:t>Types of logging in Tomcat </a:t>
            </a:r>
            <a:endParaRPr lang="en-IN" dirty="0"/>
          </a:p>
        </p:txBody>
      </p:sp>
      <p:pic>
        <p:nvPicPr>
          <p:cNvPr id="4" name="Picture 3"/>
          <p:cNvPicPr>
            <a:picLocks noChangeAspect="1"/>
          </p:cNvPicPr>
          <p:nvPr/>
        </p:nvPicPr>
        <p:blipFill>
          <a:blip r:embed="rId2"/>
          <a:stretch>
            <a:fillRect/>
          </a:stretch>
        </p:blipFill>
        <p:spPr>
          <a:xfrm>
            <a:off x="3166116" y="2533554"/>
            <a:ext cx="4094220" cy="3850520"/>
          </a:xfrm>
          <a:prstGeom prst="rect">
            <a:avLst/>
          </a:prstGeom>
        </p:spPr>
      </p:pic>
    </p:spTree>
    <p:extLst>
      <p:ext uri="{BB962C8B-B14F-4D97-AF65-F5344CB8AC3E}">
        <p14:creationId xmlns:p14="http://schemas.microsoft.com/office/powerpoint/2010/main" val="341427454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Logging</a:t>
            </a:r>
            <a:endParaRPr lang="en-IN" dirty="0"/>
          </a:p>
        </p:txBody>
      </p:sp>
      <p:sp>
        <p:nvSpPr>
          <p:cNvPr id="3" name="Content Placeholder 2"/>
          <p:cNvSpPr>
            <a:spLocks noGrp="1"/>
          </p:cNvSpPr>
          <p:nvPr>
            <p:ph idx="1"/>
          </p:nvPr>
        </p:nvSpPr>
        <p:spPr>
          <a:xfrm>
            <a:off x="1024127" y="1783080"/>
            <a:ext cx="9720073" cy="3858768"/>
          </a:xfrm>
        </p:spPr>
        <p:txBody>
          <a:bodyPr>
            <a:normAutofit lnSpcReduction="10000"/>
          </a:bodyPr>
          <a:lstStyle/>
          <a:p>
            <a:r>
              <a:rPr lang="en-US" b="1" dirty="0"/>
              <a:t>Types of logging in Tomcat </a:t>
            </a:r>
            <a:endParaRPr lang="en-US" b="1" dirty="0" smtClean="0"/>
          </a:p>
          <a:p>
            <a:r>
              <a:rPr lang="en-IN" b="1" dirty="0"/>
              <a:t>Application log </a:t>
            </a:r>
            <a:endParaRPr lang="en-IN" dirty="0"/>
          </a:p>
          <a:p>
            <a:r>
              <a:rPr lang="en-US" dirty="0"/>
              <a:t>These logs are used to capture the application event while running the application transaction. </a:t>
            </a:r>
            <a:endParaRPr lang="en-US" dirty="0" smtClean="0"/>
          </a:p>
          <a:p>
            <a:r>
              <a:rPr lang="en-US" dirty="0" smtClean="0"/>
              <a:t>These </a:t>
            </a:r>
            <a:r>
              <a:rPr lang="en-US" dirty="0"/>
              <a:t>logs are very useful in order to identify the application level issues. </a:t>
            </a:r>
            <a:endParaRPr lang="en-US" dirty="0" smtClean="0"/>
          </a:p>
          <a:p>
            <a:r>
              <a:rPr lang="en-US" dirty="0" smtClean="0"/>
              <a:t>For </a:t>
            </a:r>
            <a:r>
              <a:rPr lang="en-US" dirty="0"/>
              <a:t>example, suppose your application performance is slow on a particular transition, then the details of that transition can only be traced in the application log. </a:t>
            </a:r>
            <a:endParaRPr lang="en-US" dirty="0" smtClean="0"/>
          </a:p>
          <a:p>
            <a:r>
              <a:rPr lang="en-US" dirty="0" smtClean="0"/>
              <a:t>The </a:t>
            </a:r>
            <a:r>
              <a:rPr lang="en-US" dirty="0"/>
              <a:t>biggest advantage of application logs is we can configure separate log levels and log files for each application, making it very easy for the administrators to troubleshoot the application. </a:t>
            </a:r>
            <a:endParaRPr lang="en-US" b="1" dirty="0"/>
          </a:p>
          <a:p>
            <a:endParaRPr lang="en-IN" dirty="0"/>
          </a:p>
        </p:txBody>
      </p:sp>
    </p:spTree>
    <p:extLst>
      <p:ext uri="{BB962C8B-B14F-4D97-AF65-F5344CB8AC3E}">
        <p14:creationId xmlns:p14="http://schemas.microsoft.com/office/powerpoint/2010/main" val="337698500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Logging</a:t>
            </a:r>
            <a:endParaRPr lang="en-IN" dirty="0"/>
          </a:p>
        </p:txBody>
      </p:sp>
      <p:sp>
        <p:nvSpPr>
          <p:cNvPr id="3" name="Content Placeholder 2"/>
          <p:cNvSpPr>
            <a:spLocks noGrp="1"/>
          </p:cNvSpPr>
          <p:nvPr>
            <p:ph idx="1"/>
          </p:nvPr>
        </p:nvSpPr>
        <p:spPr>
          <a:xfrm>
            <a:off x="1024127" y="1783080"/>
            <a:ext cx="9720073" cy="3858768"/>
          </a:xfrm>
        </p:spPr>
        <p:txBody>
          <a:bodyPr>
            <a:normAutofit/>
          </a:bodyPr>
          <a:lstStyle/>
          <a:p>
            <a:r>
              <a:rPr lang="en-US" b="1" dirty="0"/>
              <a:t>Types of logging in Tomcat </a:t>
            </a:r>
            <a:endParaRPr lang="en-US" b="1" dirty="0" smtClean="0"/>
          </a:p>
          <a:p>
            <a:r>
              <a:rPr lang="en-IN" b="1" dirty="0"/>
              <a:t>Server log </a:t>
            </a:r>
            <a:endParaRPr lang="en-IN" dirty="0"/>
          </a:p>
          <a:p>
            <a:r>
              <a:rPr lang="en-US" dirty="0"/>
              <a:t>Server logs are identical to console logs. The only advantage of server logs is that they can be retrieved anytime, but console logs are not available after we log out from the console. </a:t>
            </a:r>
            <a:endParaRPr lang="en-IN" dirty="0"/>
          </a:p>
        </p:txBody>
      </p:sp>
    </p:spTree>
    <p:extLst>
      <p:ext uri="{BB962C8B-B14F-4D97-AF65-F5344CB8AC3E}">
        <p14:creationId xmlns:p14="http://schemas.microsoft.com/office/powerpoint/2010/main" val="1293926115"/>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Logging</a:t>
            </a:r>
            <a:endParaRPr lang="en-IN" dirty="0"/>
          </a:p>
        </p:txBody>
      </p:sp>
      <p:sp>
        <p:nvSpPr>
          <p:cNvPr id="3" name="Content Placeholder 2"/>
          <p:cNvSpPr>
            <a:spLocks noGrp="1"/>
          </p:cNvSpPr>
          <p:nvPr>
            <p:ph idx="1"/>
          </p:nvPr>
        </p:nvSpPr>
        <p:spPr>
          <a:xfrm>
            <a:off x="1024127" y="1783080"/>
            <a:ext cx="9720073" cy="3858768"/>
          </a:xfrm>
        </p:spPr>
        <p:txBody>
          <a:bodyPr>
            <a:normAutofit/>
          </a:bodyPr>
          <a:lstStyle/>
          <a:p>
            <a:r>
              <a:rPr lang="en-US" b="1" dirty="0"/>
              <a:t>Types of logging in Tomcat </a:t>
            </a:r>
            <a:endParaRPr lang="en-US" b="1" dirty="0" smtClean="0"/>
          </a:p>
          <a:p>
            <a:r>
              <a:rPr lang="en-IN" b="1" dirty="0"/>
              <a:t>Console log </a:t>
            </a:r>
            <a:endParaRPr lang="en-IN" dirty="0"/>
          </a:p>
          <a:p>
            <a:r>
              <a:rPr lang="en-US" dirty="0"/>
              <a:t>This log gives you the complete information of the Tomcat </a:t>
            </a:r>
            <a:r>
              <a:rPr lang="en-US" dirty="0" smtClean="0"/>
              <a:t>8 </a:t>
            </a:r>
            <a:r>
              <a:rPr lang="en-US" dirty="0"/>
              <a:t>startup and loader sequence. </a:t>
            </a:r>
            <a:endParaRPr lang="en-US" dirty="0" smtClean="0"/>
          </a:p>
          <a:p>
            <a:r>
              <a:rPr lang="en-US" dirty="0" smtClean="0"/>
              <a:t>The </a:t>
            </a:r>
            <a:r>
              <a:rPr lang="en-US" dirty="0"/>
              <a:t>log file is named as </a:t>
            </a:r>
            <a:r>
              <a:rPr lang="en-US" dirty="0" err="1"/>
              <a:t>catalina.out</a:t>
            </a:r>
            <a:r>
              <a:rPr lang="en-US" dirty="0"/>
              <a:t> and is found in TOMCAT_HOME/ logs. </a:t>
            </a:r>
            <a:endParaRPr lang="en-US" dirty="0" smtClean="0"/>
          </a:p>
          <a:p>
            <a:r>
              <a:rPr lang="en-US" dirty="0" smtClean="0"/>
              <a:t>This </a:t>
            </a:r>
            <a:r>
              <a:rPr lang="en-US" dirty="0"/>
              <a:t>log file is very useful in checking the application deployment and server startup testing for any environment. </a:t>
            </a:r>
            <a:endParaRPr lang="en-US" dirty="0" smtClean="0"/>
          </a:p>
          <a:p>
            <a:r>
              <a:rPr lang="en-US" dirty="0" smtClean="0"/>
              <a:t>This </a:t>
            </a:r>
            <a:r>
              <a:rPr lang="en-US" dirty="0"/>
              <a:t>log is configured in the Tomcat file catalina.sh, which can be found in TOMCAT_HOME/bin. </a:t>
            </a:r>
            <a:endParaRPr lang="en-IN" dirty="0"/>
          </a:p>
        </p:txBody>
      </p:sp>
    </p:spTree>
    <p:extLst>
      <p:ext uri="{BB962C8B-B14F-4D97-AF65-F5344CB8AC3E}">
        <p14:creationId xmlns:p14="http://schemas.microsoft.com/office/powerpoint/2010/main" val="1485033772"/>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log levels in Tomcat </a:t>
            </a:r>
            <a:endParaRPr lang="en-IN" dirty="0"/>
          </a:p>
        </p:txBody>
      </p:sp>
      <p:sp>
        <p:nvSpPr>
          <p:cNvPr id="3" name="Content Placeholder 2"/>
          <p:cNvSpPr>
            <a:spLocks noGrp="1"/>
          </p:cNvSpPr>
          <p:nvPr>
            <p:ph idx="1"/>
          </p:nvPr>
        </p:nvSpPr>
        <p:spPr>
          <a:xfrm>
            <a:off x="1024128" y="2286000"/>
            <a:ext cx="9720073" cy="1371600"/>
          </a:xfrm>
        </p:spPr>
        <p:txBody>
          <a:bodyPr/>
          <a:lstStyle/>
          <a:p>
            <a:r>
              <a:rPr lang="en-US" dirty="0"/>
              <a:t>There are seven levels defined for Tomcat logging services (JULI). They can be set based on the application's requirement. </a:t>
            </a:r>
            <a:endParaRPr lang="en-US" dirty="0" smtClean="0"/>
          </a:p>
          <a:p>
            <a:r>
              <a:rPr lang="en-US" dirty="0" smtClean="0"/>
              <a:t>The </a:t>
            </a:r>
            <a:r>
              <a:rPr lang="en-US" dirty="0"/>
              <a:t>following figure shows the sequence of the log levels for JULI: </a:t>
            </a:r>
            <a:endParaRPr lang="en-IN" dirty="0"/>
          </a:p>
        </p:txBody>
      </p:sp>
      <p:pic>
        <p:nvPicPr>
          <p:cNvPr id="4" name="Picture 3"/>
          <p:cNvPicPr>
            <a:picLocks noChangeAspect="1"/>
          </p:cNvPicPr>
          <p:nvPr/>
        </p:nvPicPr>
        <p:blipFill>
          <a:blip r:embed="rId2"/>
          <a:stretch>
            <a:fillRect/>
          </a:stretch>
        </p:blipFill>
        <p:spPr>
          <a:xfrm>
            <a:off x="1984249" y="3657600"/>
            <a:ext cx="5779008" cy="2968200"/>
          </a:xfrm>
          <a:prstGeom prst="rect">
            <a:avLst/>
          </a:prstGeom>
        </p:spPr>
      </p:pic>
    </p:spTree>
    <p:extLst>
      <p:ext uri="{BB962C8B-B14F-4D97-AF65-F5344CB8AC3E}">
        <p14:creationId xmlns:p14="http://schemas.microsoft.com/office/powerpoint/2010/main" val="8672637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t>Service attributes</a:t>
            </a:r>
            <a:endParaRPr lang="en-IN" dirty="0"/>
          </a:p>
        </p:txBody>
      </p:sp>
      <p:graphicFrame>
        <p:nvGraphicFramePr>
          <p:cNvPr id="5" name="Table 4"/>
          <p:cNvGraphicFramePr>
            <a:graphicFrameLocks noGrp="1"/>
          </p:cNvGraphicFramePr>
          <p:nvPr>
            <p:extLst>
              <p:ext uri="{D42A27DB-BD31-4B8C-83A1-F6EECF244321}">
                <p14:modId xmlns:p14="http://schemas.microsoft.com/office/powerpoint/2010/main" val="3291050998"/>
              </p:ext>
            </p:extLst>
          </p:nvPr>
        </p:nvGraphicFramePr>
        <p:xfrm>
          <a:off x="1024128" y="2957766"/>
          <a:ext cx="9720072" cy="2437194"/>
        </p:xfrm>
        <a:graphic>
          <a:graphicData uri="http://schemas.openxmlformats.org/drawingml/2006/table">
            <a:tbl>
              <a:tblPr/>
              <a:tblGrid>
                <a:gridCol w="1366984"/>
                <a:gridCol w="8353088"/>
              </a:tblGrid>
              <a:tr h="397556">
                <a:tc>
                  <a:txBody>
                    <a:bodyPr/>
                    <a:lstStyle/>
                    <a:p>
                      <a:pPr algn="l"/>
                      <a:r>
                        <a:rPr lang="en-IN" b="1">
                          <a:solidFill>
                            <a:srgbClr val="FFFFFF"/>
                          </a:solidFill>
                          <a:effectLst/>
                        </a:rPr>
                        <a:t>Attribute</a:t>
                      </a:r>
                    </a:p>
                  </a:txBody>
                  <a:tcPr marL="60960" marR="60960" marT="38100" marB="3810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c>
                  <a:txBody>
                    <a:bodyPr/>
                    <a:lstStyle/>
                    <a:p>
                      <a:pPr algn="l"/>
                      <a:r>
                        <a:rPr lang="en-IN" b="1">
                          <a:solidFill>
                            <a:srgbClr val="FFFFFF"/>
                          </a:solidFill>
                          <a:effectLst/>
                        </a:rPr>
                        <a:t>Description</a:t>
                      </a:r>
                    </a:p>
                  </a:txBody>
                  <a:tcPr marL="60960" marR="60960" marT="38100" marB="3810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8888BB"/>
                    </a:solidFill>
                  </a:tcPr>
                </a:tc>
              </a:tr>
              <a:tr h="1019819">
                <a:tc>
                  <a:txBody>
                    <a:bodyPr/>
                    <a:lstStyle/>
                    <a:p>
                      <a:r>
                        <a:rPr lang="en-IN">
                          <a:effectLst/>
                        </a:rPr>
                        <a:t>className</a:t>
                      </a:r>
                    </a:p>
                  </a:txBody>
                  <a:tcPr marL="60960" marR="60960" marT="38100" marB="3810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c>
                  <a:txBody>
                    <a:bodyPr/>
                    <a:lstStyle/>
                    <a:p>
                      <a:r>
                        <a:rPr lang="en-US">
                          <a:effectLst/>
                        </a:rPr>
                        <a:t>Java class name of the implementation to use. This class must implement the org.apache.catalina.Service interface. If no class name is specified, the standard implementation will be used.</a:t>
                      </a:r>
                    </a:p>
                  </a:txBody>
                  <a:tcPr marL="60960" marR="60960" marT="38100" marB="3810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FAFBFF"/>
                    </a:solidFill>
                  </a:tcPr>
                </a:tc>
              </a:tr>
              <a:tr h="1019819">
                <a:tc>
                  <a:txBody>
                    <a:bodyPr/>
                    <a:lstStyle/>
                    <a:p>
                      <a:r>
                        <a:rPr lang="en-IN" b="1">
                          <a:effectLst/>
                        </a:rPr>
                        <a:t>name</a:t>
                      </a:r>
                      <a:endParaRPr lang="en-IN">
                        <a:effectLst/>
                      </a:endParaRPr>
                    </a:p>
                  </a:txBody>
                  <a:tcPr marL="60960" marR="60960" marT="38100" marB="3810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c>
                  <a:txBody>
                    <a:bodyPr/>
                    <a:lstStyle/>
                    <a:p>
                      <a:r>
                        <a:rPr lang="en-US" dirty="0">
                          <a:effectLst/>
                        </a:rPr>
                        <a:t>The display name of this </a:t>
                      </a:r>
                      <a:r>
                        <a:rPr lang="en-US" b="1" dirty="0">
                          <a:effectLst/>
                        </a:rPr>
                        <a:t>Service</a:t>
                      </a:r>
                      <a:r>
                        <a:rPr lang="en-US" dirty="0">
                          <a:effectLst/>
                        </a:rPr>
                        <a:t>, which will be included in log messages if you utilize standard Catalina components. The name of each </a:t>
                      </a:r>
                      <a:r>
                        <a:rPr lang="en-US" b="1" dirty="0">
                          <a:effectLst/>
                        </a:rPr>
                        <a:t>Service</a:t>
                      </a:r>
                      <a:r>
                        <a:rPr lang="en-US" dirty="0">
                          <a:effectLst/>
                        </a:rPr>
                        <a:t> that is associated with a particular </a:t>
                      </a:r>
                      <a:r>
                        <a:rPr lang="en-US" dirty="0">
                          <a:effectLst/>
                          <a:hlinkClick r:id="rId2"/>
                        </a:rPr>
                        <a:t>Server</a:t>
                      </a:r>
                      <a:r>
                        <a:rPr lang="en-US" dirty="0">
                          <a:effectLst/>
                        </a:rPr>
                        <a:t> must be unique.</a:t>
                      </a:r>
                    </a:p>
                  </a:txBody>
                  <a:tcPr marL="60960" marR="60960" marT="38100" marB="38100"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rgbClr val="EEEFFF"/>
                    </a:solidFill>
                  </a:tcPr>
                </a:tc>
              </a:tr>
            </a:tbl>
          </a:graphicData>
        </a:graphic>
      </p:graphicFrame>
    </p:spTree>
    <p:extLst>
      <p:ext uri="{BB962C8B-B14F-4D97-AF65-F5344CB8AC3E}">
        <p14:creationId xmlns:p14="http://schemas.microsoft.com/office/powerpoint/2010/main" val="252134479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log levels in Tomcat </a:t>
            </a:r>
            <a:endParaRPr lang="en-IN" dirty="0"/>
          </a:p>
        </p:txBody>
      </p:sp>
      <p:pic>
        <p:nvPicPr>
          <p:cNvPr id="6" name="Picture 5"/>
          <p:cNvPicPr>
            <a:picLocks noChangeAspect="1"/>
          </p:cNvPicPr>
          <p:nvPr/>
        </p:nvPicPr>
        <p:blipFill>
          <a:blip r:embed="rId2"/>
          <a:stretch>
            <a:fillRect/>
          </a:stretch>
        </p:blipFill>
        <p:spPr>
          <a:xfrm>
            <a:off x="1222799" y="2249696"/>
            <a:ext cx="8719596" cy="3629896"/>
          </a:xfrm>
          <a:prstGeom prst="rect">
            <a:avLst/>
          </a:prstGeom>
        </p:spPr>
      </p:pic>
    </p:spTree>
    <p:extLst>
      <p:ext uri="{BB962C8B-B14F-4D97-AF65-F5344CB8AC3E}">
        <p14:creationId xmlns:p14="http://schemas.microsoft.com/office/powerpoint/2010/main" val="1864244752"/>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log levels in Tomcat </a:t>
            </a:r>
            <a:endParaRPr lang="en-IN" dirty="0"/>
          </a:p>
        </p:txBody>
      </p:sp>
      <p:pic>
        <p:nvPicPr>
          <p:cNvPr id="3" name="Picture 2"/>
          <p:cNvPicPr>
            <a:picLocks noChangeAspect="1"/>
          </p:cNvPicPr>
          <p:nvPr/>
        </p:nvPicPr>
        <p:blipFill>
          <a:blip r:embed="rId2"/>
          <a:stretch>
            <a:fillRect/>
          </a:stretch>
        </p:blipFill>
        <p:spPr>
          <a:xfrm>
            <a:off x="1448939" y="1983529"/>
            <a:ext cx="9768073" cy="1116287"/>
          </a:xfrm>
          <a:prstGeom prst="rect">
            <a:avLst/>
          </a:prstGeom>
        </p:spPr>
      </p:pic>
      <p:pic>
        <p:nvPicPr>
          <p:cNvPr id="4" name="Picture 3"/>
          <p:cNvPicPr>
            <a:picLocks noChangeAspect="1"/>
          </p:cNvPicPr>
          <p:nvPr/>
        </p:nvPicPr>
        <p:blipFill>
          <a:blip r:embed="rId3"/>
          <a:stretch>
            <a:fillRect/>
          </a:stretch>
        </p:blipFill>
        <p:spPr>
          <a:xfrm>
            <a:off x="1307531" y="3411378"/>
            <a:ext cx="9052621" cy="3208878"/>
          </a:xfrm>
          <a:prstGeom prst="rect">
            <a:avLst/>
          </a:prstGeom>
        </p:spPr>
      </p:pic>
    </p:spTree>
    <p:extLst>
      <p:ext uri="{BB962C8B-B14F-4D97-AF65-F5344CB8AC3E}">
        <p14:creationId xmlns:p14="http://schemas.microsoft.com/office/powerpoint/2010/main" val="2710189692"/>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128016"/>
            <a:ext cx="9720072" cy="1261872"/>
          </a:xfrm>
        </p:spPr>
        <p:txBody>
          <a:bodyPr/>
          <a:lstStyle/>
          <a:p>
            <a:r>
              <a:rPr lang="en-US" b="1" dirty="0"/>
              <a:t>Types of log levels in Tomcat </a:t>
            </a:r>
            <a:endParaRPr lang="en-IN" dirty="0"/>
          </a:p>
        </p:txBody>
      </p:sp>
      <p:sp>
        <p:nvSpPr>
          <p:cNvPr id="5" name="Content Placeholder 4"/>
          <p:cNvSpPr>
            <a:spLocks noGrp="1"/>
          </p:cNvSpPr>
          <p:nvPr>
            <p:ph idx="1"/>
          </p:nvPr>
        </p:nvSpPr>
        <p:spPr>
          <a:xfrm>
            <a:off x="8458201" y="3168396"/>
            <a:ext cx="2212848" cy="411480"/>
          </a:xfrm>
        </p:spPr>
        <p:txBody>
          <a:bodyPr>
            <a:normAutofit fontScale="92500"/>
          </a:bodyPr>
          <a:lstStyle/>
          <a:p>
            <a:r>
              <a:rPr lang="en-IN" b="1" dirty="0"/>
              <a:t>Values for Tomcat </a:t>
            </a:r>
            <a:endParaRPr lang="en-IN" dirty="0"/>
          </a:p>
        </p:txBody>
      </p:sp>
      <p:pic>
        <p:nvPicPr>
          <p:cNvPr id="6" name="Picture 5"/>
          <p:cNvPicPr>
            <a:picLocks noChangeAspect="1"/>
          </p:cNvPicPr>
          <p:nvPr/>
        </p:nvPicPr>
        <p:blipFill>
          <a:blip r:embed="rId2"/>
          <a:stretch>
            <a:fillRect/>
          </a:stretch>
        </p:blipFill>
        <p:spPr>
          <a:xfrm>
            <a:off x="1024128" y="1219066"/>
            <a:ext cx="6888601" cy="5638934"/>
          </a:xfrm>
          <a:prstGeom prst="rect">
            <a:avLst/>
          </a:prstGeom>
        </p:spPr>
      </p:pic>
    </p:spTree>
    <p:extLst>
      <p:ext uri="{BB962C8B-B14F-4D97-AF65-F5344CB8AC3E}">
        <p14:creationId xmlns:p14="http://schemas.microsoft.com/office/powerpoint/2010/main" val="1799571484"/>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MONITORING TOMCAT</a:t>
            </a:r>
            <a:endParaRPr lang="en-IN" dirty="0"/>
          </a:p>
        </p:txBody>
      </p:sp>
      <p:sp>
        <p:nvSpPr>
          <p:cNvPr id="3" name="Content Placeholder 2"/>
          <p:cNvSpPr>
            <a:spLocks noGrp="1"/>
          </p:cNvSpPr>
          <p:nvPr>
            <p:ph idx="1"/>
          </p:nvPr>
        </p:nvSpPr>
        <p:spPr>
          <a:xfrm>
            <a:off x="1024128" y="1883664"/>
            <a:ext cx="9720073" cy="4526280"/>
          </a:xfrm>
        </p:spPr>
        <p:txBody>
          <a:bodyPr>
            <a:normAutofit/>
          </a:bodyPr>
          <a:lstStyle/>
          <a:p>
            <a:r>
              <a:rPr lang="en-US" dirty="0"/>
              <a:t>In a real-time environment, the system may break down due to many reasons such as a network glitch, sudden CPU spike, JVM crash, and so on. </a:t>
            </a:r>
            <a:endParaRPr lang="en-US" dirty="0" smtClean="0"/>
          </a:p>
          <a:p>
            <a:r>
              <a:rPr lang="en-US" dirty="0" smtClean="0"/>
              <a:t>There </a:t>
            </a:r>
            <a:r>
              <a:rPr lang="en-US" dirty="0"/>
              <a:t>are some revenue-generating applications, for example, if bank sites go down, then there will be a huge revenue loss, also administrators will not know unless users start complaining about the issues. </a:t>
            </a:r>
            <a:endParaRPr lang="en-US" dirty="0" smtClean="0"/>
          </a:p>
          <a:p>
            <a:r>
              <a:rPr lang="en-US" dirty="0" smtClean="0"/>
              <a:t>This </a:t>
            </a:r>
            <a:r>
              <a:rPr lang="en-US" dirty="0"/>
              <a:t>will also have a bad impact on the business. </a:t>
            </a:r>
            <a:endParaRPr lang="en-US" dirty="0" smtClean="0"/>
          </a:p>
          <a:p>
            <a:r>
              <a:rPr lang="en-US" dirty="0" smtClean="0"/>
              <a:t>If </a:t>
            </a:r>
            <a:r>
              <a:rPr lang="en-US" dirty="0"/>
              <a:t>monitoring systems were set up on the server, the web administrator would get a notification stating that the following systems are going down, and he/she would take the necessary actions to fix the problem. </a:t>
            </a:r>
            <a:endParaRPr lang="en-US" dirty="0" smtClean="0"/>
          </a:p>
          <a:p>
            <a:r>
              <a:rPr lang="en-US" dirty="0" smtClean="0"/>
              <a:t>Hence</a:t>
            </a:r>
            <a:r>
              <a:rPr lang="en-US" dirty="0"/>
              <a:t>, it minimizes the impact on the application downtime. </a:t>
            </a:r>
          </a:p>
        </p:txBody>
      </p:sp>
    </p:spTree>
    <p:extLst>
      <p:ext uri="{BB962C8B-B14F-4D97-AF65-F5344CB8AC3E}">
        <p14:creationId xmlns:p14="http://schemas.microsoft.com/office/powerpoint/2010/main" val="111938754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Different ways of monitoring </a:t>
            </a:r>
            <a:endParaRPr lang="en-IN" dirty="0"/>
          </a:p>
        </p:txBody>
      </p:sp>
      <p:pic>
        <p:nvPicPr>
          <p:cNvPr id="4" name="Picture 3"/>
          <p:cNvPicPr>
            <a:picLocks noChangeAspect="1"/>
          </p:cNvPicPr>
          <p:nvPr/>
        </p:nvPicPr>
        <p:blipFill>
          <a:blip r:embed="rId2"/>
          <a:stretch>
            <a:fillRect/>
          </a:stretch>
        </p:blipFill>
        <p:spPr>
          <a:xfrm>
            <a:off x="3003312" y="1786466"/>
            <a:ext cx="5171424" cy="4988394"/>
          </a:xfrm>
          <a:prstGeom prst="rect">
            <a:avLst/>
          </a:prstGeom>
        </p:spPr>
      </p:pic>
    </p:spTree>
    <p:extLst>
      <p:ext uri="{BB962C8B-B14F-4D97-AF65-F5344CB8AC3E}">
        <p14:creationId xmlns:p14="http://schemas.microsoft.com/office/powerpoint/2010/main" val="38622054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Different ways of monitoring </a:t>
            </a:r>
            <a:endParaRPr lang="en-IN" dirty="0"/>
          </a:p>
        </p:txBody>
      </p:sp>
      <p:sp>
        <p:nvSpPr>
          <p:cNvPr id="3" name="Content Placeholder 2"/>
          <p:cNvSpPr>
            <a:spLocks noGrp="1"/>
          </p:cNvSpPr>
          <p:nvPr>
            <p:ph idx="1"/>
          </p:nvPr>
        </p:nvSpPr>
        <p:spPr/>
        <p:txBody>
          <a:bodyPr/>
          <a:lstStyle/>
          <a:p>
            <a:r>
              <a:rPr lang="en-IN" b="1" dirty="0"/>
              <a:t>Third-party tools </a:t>
            </a:r>
            <a:endParaRPr lang="en-IN" dirty="0"/>
          </a:p>
          <a:p>
            <a:r>
              <a:rPr lang="en-US" dirty="0" smtClean="0"/>
              <a:t>Monitoring </a:t>
            </a:r>
            <a:r>
              <a:rPr lang="en-US" dirty="0"/>
              <a:t>setups are configured using third-party tools present in the market, such as Wily, </a:t>
            </a:r>
            <a:r>
              <a:rPr lang="en-US" dirty="0" err="1"/>
              <a:t>SiteScope</a:t>
            </a:r>
            <a:r>
              <a:rPr lang="en-US" dirty="0"/>
              <a:t>, Nagios, and so on. </a:t>
            </a:r>
          </a:p>
          <a:p>
            <a:r>
              <a:rPr lang="en-US" dirty="0" smtClean="0"/>
              <a:t>These </a:t>
            </a:r>
            <a:r>
              <a:rPr lang="en-US" dirty="0"/>
              <a:t>kind of monitoring tools are used in an enterprise infrastructure setup, where there are more than 100 servers with different infrastructure components (domains) such as web, application, database, filesystem servers, and so on.</a:t>
            </a:r>
            <a:endParaRPr lang="en-IN" dirty="0"/>
          </a:p>
        </p:txBody>
      </p:sp>
    </p:spTree>
    <p:extLst>
      <p:ext uri="{BB962C8B-B14F-4D97-AF65-F5344CB8AC3E}">
        <p14:creationId xmlns:p14="http://schemas.microsoft.com/office/powerpoint/2010/main" val="300829705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Different ways of monitoring </a:t>
            </a:r>
            <a:endParaRPr lang="en-IN" dirty="0"/>
          </a:p>
        </p:txBody>
      </p:sp>
      <p:sp>
        <p:nvSpPr>
          <p:cNvPr id="3" name="Content Placeholder 2"/>
          <p:cNvSpPr>
            <a:spLocks noGrp="1"/>
          </p:cNvSpPr>
          <p:nvPr>
            <p:ph idx="1"/>
          </p:nvPr>
        </p:nvSpPr>
        <p:spPr/>
        <p:txBody>
          <a:bodyPr/>
          <a:lstStyle/>
          <a:p>
            <a:r>
              <a:rPr lang="en-IN" b="1" dirty="0"/>
              <a:t>Scripts </a:t>
            </a:r>
            <a:endParaRPr lang="en-IN" dirty="0"/>
          </a:p>
          <a:p>
            <a:r>
              <a:rPr lang="en-US" dirty="0" smtClean="0"/>
              <a:t>Scripts </a:t>
            </a:r>
            <a:r>
              <a:rPr lang="en-US" dirty="0"/>
              <a:t>are used in monitoring, where a specific use case needs to be monitored, such as the results of how many users are logged in for a particular interval of time or application-specific user roles. </a:t>
            </a:r>
          </a:p>
          <a:p>
            <a:r>
              <a:rPr lang="en-US" dirty="0" smtClean="0"/>
              <a:t>Used </a:t>
            </a:r>
            <a:r>
              <a:rPr lang="en-US" dirty="0"/>
              <a:t>everywhere in small and big IT organizations. </a:t>
            </a:r>
            <a:endParaRPr lang="en-IN" dirty="0"/>
          </a:p>
        </p:txBody>
      </p:sp>
    </p:spTree>
    <p:extLst>
      <p:ext uri="{BB962C8B-B14F-4D97-AF65-F5344CB8AC3E}">
        <p14:creationId xmlns:p14="http://schemas.microsoft.com/office/powerpoint/2010/main" val="3900271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Different ways of monitoring </a:t>
            </a:r>
            <a:endParaRPr lang="en-IN" dirty="0"/>
          </a:p>
        </p:txBody>
      </p:sp>
      <p:sp>
        <p:nvSpPr>
          <p:cNvPr id="3" name="Content Placeholder 2"/>
          <p:cNvSpPr>
            <a:spLocks noGrp="1"/>
          </p:cNvSpPr>
          <p:nvPr>
            <p:ph idx="1"/>
          </p:nvPr>
        </p:nvSpPr>
        <p:spPr/>
        <p:txBody>
          <a:bodyPr/>
          <a:lstStyle/>
          <a:p>
            <a:r>
              <a:rPr lang="en-IN" b="1" dirty="0"/>
              <a:t>Manual </a:t>
            </a:r>
            <a:endParaRPr lang="en-IN" dirty="0"/>
          </a:p>
          <a:p>
            <a:r>
              <a:rPr lang="en-US" dirty="0" smtClean="0"/>
              <a:t>This </a:t>
            </a:r>
            <a:r>
              <a:rPr lang="en-US" dirty="0"/>
              <a:t>process is used when any application's performance is slow for a particular module. </a:t>
            </a:r>
          </a:p>
          <a:p>
            <a:r>
              <a:rPr lang="en-US" dirty="0" smtClean="0"/>
              <a:t>Mostly </a:t>
            </a:r>
            <a:r>
              <a:rPr lang="en-US" dirty="0"/>
              <a:t>used at the time of troubleshooting and where the number of systems are less than three. </a:t>
            </a:r>
            <a:endParaRPr lang="en-IN" dirty="0"/>
          </a:p>
        </p:txBody>
      </p:sp>
    </p:spTree>
    <p:extLst>
      <p:ext uri="{BB962C8B-B14F-4D97-AF65-F5344CB8AC3E}">
        <p14:creationId xmlns:p14="http://schemas.microsoft.com/office/powerpoint/2010/main" val="55850880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2416" y="137160"/>
            <a:ext cx="9720072" cy="1216152"/>
          </a:xfrm>
        </p:spPr>
        <p:txBody>
          <a:bodyPr>
            <a:normAutofit fontScale="90000"/>
          </a:bodyPr>
          <a:lstStyle/>
          <a:p>
            <a:r>
              <a:rPr lang="en-US" b="1" dirty="0"/>
              <a:t>Monitoring setup for a web application and database server </a:t>
            </a:r>
            <a:endParaRPr lang="en-IN" dirty="0"/>
          </a:p>
        </p:txBody>
      </p:sp>
      <p:pic>
        <p:nvPicPr>
          <p:cNvPr id="4" name="Picture 3"/>
          <p:cNvPicPr>
            <a:picLocks noChangeAspect="1"/>
          </p:cNvPicPr>
          <p:nvPr/>
        </p:nvPicPr>
        <p:blipFill>
          <a:blip r:embed="rId2"/>
          <a:stretch>
            <a:fillRect/>
          </a:stretch>
        </p:blipFill>
        <p:spPr>
          <a:xfrm>
            <a:off x="917603" y="1845059"/>
            <a:ext cx="8820757" cy="4919429"/>
          </a:xfrm>
          <a:prstGeom prst="rect">
            <a:avLst/>
          </a:prstGeom>
        </p:spPr>
      </p:pic>
    </p:spTree>
    <p:extLst>
      <p:ext uri="{BB962C8B-B14F-4D97-AF65-F5344CB8AC3E}">
        <p14:creationId xmlns:p14="http://schemas.microsoft.com/office/powerpoint/2010/main" val="309931601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2416" y="137160"/>
            <a:ext cx="9720072" cy="1216152"/>
          </a:xfrm>
        </p:spPr>
        <p:txBody>
          <a:bodyPr>
            <a:normAutofit fontScale="90000"/>
          </a:bodyPr>
          <a:lstStyle/>
          <a:p>
            <a:r>
              <a:rPr lang="en-US" b="1" dirty="0"/>
              <a:t>Monitoring setup for a web application and database server </a:t>
            </a:r>
            <a:endParaRPr lang="en-IN" dirty="0"/>
          </a:p>
        </p:txBody>
      </p:sp>
      <p:pic>
        <p:nvPicPr>
          <p:cNvPr id="3" name="Picture 2"/>
          <p:cNvPicPr>
            <a:picLocks noChangeAspect="1"/>
          </p:cNvPicPr>
          <p:nvPr/>
        </p:nvPicPr>
        <p:blipFill>
          <a:blip r:embed="rId2"/>
          <a:stretch>
            <a:fillRect/>
          </a:stretch>
        </p:blipFill>
        <p:spPr>
          <a:xfrm>
            <a:off x="1042416" y="2090460"/>
            <a:ext cx="8789423" cy="2618700"/>
          </a:xfrm>
          <a:prstGeom prst="rect">
            <a:avLst/>
          </a:prstGeom>
        </p:spPr>
      </p:pic>
    </p:spTree>
    <p:extLst>
      <p:ext uri="{BB962C8B-B14F-4D97-AF65-F5344CB8AC3E}">
        <p14:creationId xmlns:p14="http://schemas.microsoft.com/office/powerpoint/2010/main" val="745729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0026" t="6133" r="22599" b="20400"/>
          <a:stretch/>
        </p:blipFill>
        <p:spPr>
          <a:xfrm>
            <a:off x="1463040" y="438911"/>
            <a:ext cx="8494776" cy="6118460"/>
          </a:xfrm>
          <a:prstGeom prst="rect">
            <a:avLst/>
          </a:prstGeom>
        </p:spPr>
      </p:pic>
    </p:spTree>
    <p:extLst>
      <p:ext uri="{BB962C8B-B14F-4D97-AF65-F5344CB8AC3E}">
        <p14:creationId xmlns:p14="http://schemas.microsoft.com/office/powerpoint/2010/main" val="301720854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2416" y="137160"/>
            <a:ext cx="9720072" cy="1216152"/>
          </a:xfrm>
        </p:spPr>
        <p:txBody>
          <a:bodyPr>
            <a:normAutofit fontScale="90000"/>
          </a:bodyPr>
          <a:lstStyle/>
          <a:p>
            <a:r>
              <a:rPr lang="en-US" b="1" dirty="0"/>
              <a:t>Monitoring setup for a web application and database server </a:t>
            </a:r>
            <a:endParaRPr lang="en-IN" dirty="0"/>
          </a:p>
        </p:txBody>
      </p:sp>
      <p:pic>
        <p:nvPicPr>
          <p:cNvPr id="4" name="Picture 3"/>
          <p:cNvPicPr>
            <a:picLocks noChangeAspect="1"/>
          </p:cNvPicPr>
          <p:nvPr/>
        </p:nvPicPr>
        <p:blipFill rotWithShape="1">
          <a:blip r:embed="rId2"/>
          <a:srcRect l="689" t="14600" r="1555" b="10832"/>
          <a:stretch/>
        </p:blipFill>
        <p:spPr>
          <a:xfrm>
            <a:off x="246888" y="1883664"/>
            <a:ext cx="11695176" cy="4343400"/>
          </a:xfrm>
          <a:prstGeom prst="rect">
            <a:avLst/>
          </a:prstGeom>
        </p:spPr>
      </p:pic>
      <p:sp>
        <p:nvSpPr>
          <p:cNvPr id="5" name="TextBox 4"/>
          <p:cNvSpPr txBox="1"/>
          <p:nvPr/>
        </p:nvSpPr>
        <p:spPr>
          <a:xfrm>
            <a:off x="3419856" y="1514332"/>
            <a:ext cx="3725892" cy="369332"/>
          </a:xfrm>
          <a:prstGeom prst="rect">
            <a:avLst/>
          </a:prstGeom>
          <a:noFill/>
        </p:spPr>
        <p:txBody>
          <a:bodyPr wrap="none" rtlCol="0">
            <a:spAutoFit/>
          </a:bodyPr>
          <a:lstStyle/>
          <a:p>
            <a:r>
              <a:rPr lang="en-IN" dirty="0" smtClean="0"/>
              <a:t>http://localhost:8080/manager/status</a:t>
            </a:r>
            <a:endParaRPr lang="en-IN" dirty="0"/>
          </a:p>
        </p:txBody>
      </p:sp>
    </p:spTree>
    <p:extLst>
      <p:ext uri="{BB962C8B-B14F-4D97-AF65-F5344CB8AC3E}">
        <p14:creationId xmlns:p14="http://schemas.microsoft.com/office/powerpoint/2010/main" val="281439243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2416" y="137160"/>
            <a:ext cx="9720072" cy="1216152"/>
          </a:xfrm>
        </p:spPr>
        <p:txBody>
          <a:bodyPr>
            <a:normAutofit fontScale="90000"/>
          </a:bodyPr>
          <a:lstStyle/>
          <a:p>
            <a:r>
              <a:rPr lang="en-US" b="1" dirty="0"/>
              <a:t>Monitoring setup for a web application and database server </a:t>
            </a:r>
            <a:endParaRPr lang="en-IN" dirty="0"/>
          </a:p>
        </p:txBody>
      </p:sp>
      <p:sp>
        <p:nvSpPr>
          <p:cNvPr id="5" name="TextBox 4"/>
          <p:cNvSpPr txBox="1"/>
          <p:nvPr/>
        </p:nvSpPr>
        <p:spPr>
          <a:xfrm>
            <a:off x="3419856" y="1514332"/>
            <a:ext cx="4070538" cy="369332"/>
          </a:xfrm>
          <a:prstGeom prst="rect">
            <a:avLst/>
          </a:prstGeom>
          <a:noFill/>
        </p:spPr>
        <p:txBody>
          <a:bodyPr wrap="none" rtlCol="0">
            <a:spAutoFit/>
          </a:bodyPr>
          <a:lstStyle/>
          <a:p>
            <a:r>
              <a:rPr lang="en-IN" dirty="0" smtClean="0"/>
              <a:t>http://localhost:8080/manager/status/all</a:t>
            </a:r>
            <a:endParaRPr lang="en-IN" dirty="0"/>
          </a:p>
        </p:txBody>
      </p:sp>
      <p:pic>
        <p:nvPicPr>
          <p:cNvPr id="3" name="Picture 2"/>
          <p:cNvPicPr>
            <a:picLocks noChangeAspect="1"/>
          </p:cNvPicPr>
          <p:nvPr/>
        </p:nvPicPr>
        <p:blipFill rotWithShape="1">
          <a:blip r:embed="rId2"/>
          <a:srcRect l="450" t="9600" r="1375" b="10933"/>
          <a:stretch/>
        </p:blipFill>
        <p:spPr>
          <a:xfrm>
            <a:off x="548640" y="1812021"/>
            <a:ext cx="11082528" cy="5045979"/>
          </a:xfrm>
          <a:prstGeom prst="rect">
            <a:avLst/>
          </a:prstGeom>
        </p:spPr>
      </p:pic>
    </p:spTree>
    <p:extLst>
      <p:ext uri="{BB962C8B-B14F-4D97-AF65-F5344CB8AC3E}">
        <p14:creationId xmlns:p14="http://schemas.microsoft.com/office/powerpoint/2010/main" val="208193951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err="1"/>
              <a:t>JConsole</a:t>
            </a:r>
            <a:r>
              <a:rPr lang="en-IN" b="1" dirty="0"/>
              <a:t> configuration on Tomcat </a:t>
            </a:r>
            <a:endParaRPr lang="en-IN" dirty="0"/>
          </a:p>
        </p:txBody>
      </p:sp>
      <p:sp>
        <p:nvSpPr>
          <p:cNvPr id="3" name="Content Placeholder 2"/>
          <p:cNvSpPr>
            <a:spLocks noGrp="1"/>
          </p:cNvSpPr>
          <p:nvPr>
            <p:ph idx="1"/>
          </p:nvPr>
        </p:nvSpPr>
        <p:spPr>
          <a:xfrm>
            <a:off x="1024128" y="2240280"/>
            <a:ext cx="9720073" cy="2404872"/>
          </a:xfrm>
        </p:spPr>
        <p:txBody>
          <a:bodyPr/>
          <a:lstStyle/>
          <a:p>
            <a:r>
              <a:rPr lang="en-US" b="1" dirty="0" err="1"/>
              <a:t>JConsole</a:t>
            </a:r>
            <a:r>
              <a:rPr lang="en-US" b="1" dirty="0"/>
              <a:t> </a:t>
            </a:r>
            <a:r>
              <a:rPr lang="en-US" dirty="0"/>
              <a:t>is one of the best monitoring utilities that comes with JDK 1.5 or later. </a:t>
            </a:r>
            <a:endParaRPr lang="en-US" dirty="0" smtClean="0"/>
          </a:p>
          <a:p>
            <a:r>
              <a:rPr lang="en-US" dirty="0" smtClean="0"/>
              <a:t>The </a:t>
            </a:r>
            <a:r>
              <a:rPr lang="en-US" dirty="0"/>
              <a:t>full form of the </a:t>
            </a:r>
            <a:r>
              <a:rPr lang="en-US" dirty="0" err="1"/>
              <a:t>JConsole</a:t>
            </a:r>
            <a:r>
              <a:rPr lang="en-US" dirty="0"/>
              <a:t> is the </a:t>
            </a:r>
            <a:r>
              <a:rPr lang="en-US" b="1" dirty="0"/>
              <a:t>Java Monitoring and Management Console</a:t>
            </a:r>
            <a:r>
              <a:rPr lang="en-US" dirty="0" smtClean="0"/>
              <a:t>.</a:t>
            </a:r>
          </a:p>
          <a:p>
            <a:r>
              <a:rPr lang="en-US" dirty="0" smtClean="0"/>
              <a:t>It's </a:t>
            </a:r>
            <a:r>
              <a:rPr lang="en-US" dirty="0"/>
              <a:t>a graphical tool, which gives complete details of the application and server performance. </a:t>
            </a:r>
            <a:endParaRPr lang="en-US" dirty="0" smtClean="0"/>
          </a:p>
          <a:p>
            <a:r>
              <a:rPr lang="en-US" dirty="0" smtClean="0"/>
              <a:t>It </a:t>
            </a:r>
            <a:r>
              <a:rPr lang="en-US" dirty="0"/>
              <a:t>gives us the following information about the application hosted in Tomcat </a:t>
            </a:r>
            <a:endParaRPr lang="en-IN" dirty="0"/>
          </a:p>
        </p:txBody>
      </p:sp>
      <p:sp>
        <p:nvSpPr>
          <p:cNvPr id="4" name="Rectangle 3"/>
          <p:cNvSpPr/>
          <p:nvPr/>
        </p:nvSpPr>
        <p:spPr>
          <a:xfrm>
            <a:off x="1234440" y="4562178"/>
            <a:ext cx="8321040" cy="1754326"/>
          </a:xfrm>
          <a:prstGeom prst="rect">
            <a:avLst/>
          </a:prstGeom>
        </p:spPr>
        <p:txBody>
          <a:bodyPr wrap="square">
            <a:spAutoFit/>
          </a:bodyPr>
          <a:lstStyle/>
          <a:p>
            <a:r>
              <a:rPr lang="en-IN" dirty="0">
                <a:solidFill>
                  <a:srgbClr val="000000"/>
                </a:solidFill>
                <a:latin typeface="Book Antiqua" panose="02040602050305030304" pitchFamily="18" charset="0"/>
              </a:rPr>
              <a:t>Detect low memory </a:t>
            </a:r>
          </a:p>
          <a:p>
            <a:r>
              <a:rPr lang="en-US" dirty="0">
                <a:solidFill>
                  <a:srgbClr val="000000"/>
                </a:solidFill>
                <a:latin typeface="Book Antiqua" panose="02040602050305030304" pitchFamily="18" charset="0"/>
              </a:rPr>
              <a:t>• Enable or disable the GC and class loading verbose tracing </a:t>
            </a:r>
          </a:p>
          <a:p>
            <a:r>
              <a:rPr lang="en-IN" dirty="0">
                <a:solidFill>
                  <a:srgbClr val="000000"/>
                </a:solidFill>
                <a:latin typeface="Book Antiqua" panose="02040602050305030304" pitchFamily="18" charset="0"/>
              </a:rPr>
              <a:t>• Detect deadlocks </a:t>
            </a:r>
          </a:p>
          <a:p>
            <a:r>
              <a:rPr lang="en-US" dirty="0">
                <a:solidFill>
                  <a:srgbClr val="000000"/>
                </a:solidFill>
                <a:latin typeface="Book Antiqua" panose="02040602050305030304" pitchFamily="18" charset="0"/>
              </a:rPr>
              <a:t>• Control the log level of any loggers in an application </a:t>
            </a:r>
          </a:p>
          <a:p>
            <a:r>
              <a:rPr lang="en-US" dirty="0">
                <a:solidFill>
                  <a:srgbClr val="000000"/>
                </a:solidFill>
                <a:latin typeface="Book Antiqua" panose="02040602050305030304" pitchFamily="18" charset="0"/>
              </a:rPr>
              <a:t>• Access the OS resources—Sun's platform extension </a:t>
            </a:r>
          </a:p>
          <a:p>
            <a:r>
              <a:rPr lang="en-US" dirty="0">
                <a:solidFill>
                  <a:srgbClr val="000000"/>
                </a:solidFill>
                <a:latin typeface="Book Antiqua" panose="02040602050305030304" pitchFamily="18" charset="0"/>
              </a:rPr>
              <a:t>• Manage an application's </a:t>
            </a:r>
            <a:r>
              <a:rPr lang="en-US" b="1" dirty="0">
                <a:solidFill>
                  <a:srgbClr val="000000"/>
                </a:solidFill>
                <a:latin typeface="Book Antiqua" panose="02040602050305030304" pitchFamily="18" charset="0"/>
              </a:rPr>
              <a:t>Managed Beans </a:t>
            </a:r>
            <a:r>
              <a:rPr lang="en-US" dirty="0">
                <a:solidFill>
                  <a:srgbClr val="000000"/>
                </a:solidFill>
                <a:latin typeface="Book Antiqua" panose="02040602050305030304" pitchFamily="18" charset="0"/>
              </a:rPr>
              <a:t>(</a:t>
            </a:r>
            <a:r>
              <a:rPr lang="en-US" b="1" dirty="0" err="1">
                <a:solidFill>
                  <a:srgbClr val="000000"/>
                </a:solidFill>
                <a:latin typeface="Book Antiqua" panose="02040602050305030304" pitchFamily="18" charset="0"/>
              </a:rPr>
              <a:t>MBeans</a:t>
            </a:r>
            <a:r>
              <a:rPr lang="en-US" dirty="0">
                <a:solidFill>
                  <a:srgbClr val="000000"/>
                </a:solidFill>
                <a:latin typeface="Book Antiqua" panose="02040602050305030304" pitchFamily="18" charset="0"/>
              </a:rPr>
              <a:t>)</a:t>
            </a:r>
            <a:endParaRPr lang="en-IN" dirty="0"/>
          </a:p>
        </p:txBody>
      </p:sp>
    </p:spTree>
    <p:extLst>
      <p:ext uri="{BB962C8B-B14F-4D97-AF65-F5344CB8AC3E}">
        <p14:creationId xmlns:p14="http://schemas.microsoft.com/office/powerpoint/2010/main" val="400173452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75" t="2933" r="-1" b="6667"/>
          <a:stretch/>
        </p:blipFill>
        <p:spPr>
          <a:xfrm>
            <a:off x="-9144" y="256032"/>
            <a:ext cx="12201144" cy="6199632"/>
          </a:xfrm>
          <a:prstGeom prst="rect">
            <a:avLst/>
          </a:prstGeom>
        </p:spPr>
      </p:pic>
    </p:spTree>
    <p:extLst>
      <p:ext uri="{BB962C8B-B14F-4D97-AF65-F5344CB8AC3E}">
        <p14:creationId xmlns:p14="http://schemas.microsoft.com/office/powerpoint/2010/main" val="76725796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err="1"/>
              <a:t>MBeans</a:t>
            </a:r>
            <a:r>
              <a:rPr lang="en-IN" b="1" dirty="0"/>
              <a:t> </a:t>
            </a:r>
            <a:endParaRPr lang="en-IN" dirty="0"/>
          </a:p>
        </p:txBody>
      </p:sp>
      <p:sp>
        <p:nvSpPr>
          <p:cNvPr id="3" name="Content Placeholder 2"/>
          <p:cNvSpPr>
            <a:spLocks noGrp="1"/>
          </p:cNvSpPr>
          <p:nvPr>
            <p:ph idx="1"/>
          </p:nvPr>
        </p:nvSpPr>
        <p:spPr/>
        <p:txBody>
          <a:bodyPr>
            <a:normAutofit lnSpcReduction="10000"/>
          </a:bodyPr>
          <a:lstStyle/>
          <a:p>
            <a:r>
              <a:rPr lang="en-US" dirty="0"/>
              <a:t>This tab gives you the complete picture of </a:t>
            </a:r>
            <a:r>
              <a:rPr lang="en-US" b="1" dirty="0"/>
              <a:t>Managed Beans </a:t>
            </a:r>
            <a:r>
              <a:rPr lang="en-US" dirty="0"/>
              <a:t>(</a:t>
            </a:r>
            <a:r>
              <a:rPr lang="en-US" b="1" dirty="0" err="1"/>
              <a:t>MBeans</a:t>
            </a:r>
            <a:r>
              <a:rPr lang="en-US" dirty="0"/>
              <a:t>) deployed in the Tomcat instance. </a:t>
            </a:r>
            <a:endParaRPr lang="en-US" dirty="0" smtClean="0"/>
          </a:p>
          <a:p>
            <a:r>
              <a:rPr lang="en-US" dirty="0" smtClean="0"/>
              <a:t>It </a:t>
            </a:r>
            <a:r>
              <a:rPr lang="en-US" dirty="0"/>
              <a:t>includes both Tomcat and application-level </a:t>
            </a:r>
            <a:r>
              <a:rPr lang="en-US" dirty="0" err="1"/>
              <a:t>MBeans</a:t>
            </a:r>
            <a:r>
              <a:rPr lang="en-US" dirty="0"/>
              <a:t>. </a:t>
            </a:r>
            <a:endParaRPr lang="en-US" dirty="0" smtClean="0"/>
          </a:p>
          <a:p>
            <a:r>
              <a:rPr lang="en-US" dirty="0"/>
              <a:t>Following are the advantages of the </a:t>
            </a:r>
            <a:r>
              <a:rPr lang="en-US" b="1" dirty="0" err="1"/>
              <a:t>MBeans</a:t>
            </a:r>
            <a:r>
              <a:rPr lang="en-US" b="1" dirty="0"/>
              <a:t> </a:t>
            </a:r>
            <a:r>
              <a:rPr lang="en-US" dirty="0"/>
              <a:t>tab: </a:t>
            </a:r>
          </a:p>
          <a:p>
            <a:r>
              <a:rPr lang="en-US" dirty="0"/>
              <a:t>• All parameters used in one tab </a:t>
            </a:r>
          </a:p>
          <a:p>
            <a:r>
              <a:rPr lang="en-IN" dirty="0"/>
              <a:t>• Easy-to-deploy, rollback, and invoke </a:t>
            </a:r>
          </a:p>
          <a:p>
            <a:r>
              <a:rPr lang="en-US" dirty="0"/>
              <a:t>• We can create a user at the database level using </a:t>
            </a:r>
            <a:r>
              <a:rPr lang="en-US" dirty="0" err="1"/>
              <a:t>MBeans</a:t>
            </a:r>
            <a:r>
              <a:rPr lang="en-US" dirty="0"/>
              <a:t> </a:t>
            </a:r>
          </a:p>
          <a:p>
            <a:r>
              <a:rPr lang="en-US" dirty="0"/>
              <a:t>• We can create notifications for events using </a:t>
            </a:r>
            <a:r>
              <a:rPr lang="en-US" dirty="0" err="1"/>
              <a:t>MBeans</a:t>
            </a:r>
            <a:r>
              <a:rPr lang="en-US" dirty="0"/>
              <a:t> </a:t>
            </a:r>
          </a:p>
          <a:p>
            <a:r>
              <a:rPr lang="en-US" dirty="0"/>
              <a:t>• Configuration for resources can be done dynamically</a:t>
            </a:r>
            <a:endParaRPr lang="en-IN" dirty="0"/>
          </a:p>
        </p:txBody>
      </p:sp>
    </p:spTree>
    <p:extLst>
      <p:ext uri="{BB962C8B-B14F-4D97-AF65-F5344CB8AC3E}">
        <p14:creationId xmlns:p14="http://schemas.microsoft.com/office/powerpoint/2010/main" val="395174653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Types of </a:t>
            </a:r>
            <a:r>
              <a:rPr lang="en-IN" b="1" dirty="0" err="1"/>
              <a:t>MBeans</a:t>
            </a:r>
            <a:r>
              <a:rPr lang="en-IN" b="1" dirty="0"/>
              <a:t> </a:t>
            </a:r>
            <a:endParaRPr lang="en-IN" dirty="0"/>
          </a:p>
        </p:txBody>
      </p:sp>
      <p:pic>
        <p:nvPicPr>
          <p:cNvPr id="4" name="Picture 3"/>
          <p:cNvPicPr>
            <a:picLocks noChangeAspect="1"/>
          </p:cNvPicPr>
          <p:nvPr/>
        </p:nvPicPr>
        <p:blipFill>
          <a:blip r:embed="rId2"/>
          <a:stretch>
            <a:fillRect/>
          </a:stretch>
        </p:blipFill>
        <p:spPr>
          <a:xfrm>
            <a:off x="813984" y="2084832"/>
            <a:ext cx="4306656" cy="4001395"/>
          </a:xfrm>
          <a:prstGeom prst="rect">
            <a:avLst/>
          </a:prstGeom>
        </p:spPr>
      </p:pic>
      <p:pic>
        <p:nvPicPr>
          <p:cNvPr id="5" name="Picture 4"/>
          <p:cNvPicPr>
            <a:picLocks noChangeAspect="1"/>
          </p:cNvPicPr>
          <p:nvPr/>
        </p:nvPicPr>
        <p:blipFill>
          <a:blip r:embed="rId3"/>
          <a:stretch>
            <a:fillRect/>
          </a:stretch>
        </p:blipFill>
        <p:spPr>
          <a:xfrm>
            <a:off x="5429039" y="2084832"/>
            <a:ext cx="6403297" cy="3922776"/>
          </a:xfrm>
          <a:prstGeom prst="rect">
            <a:avLst/>
          </a:prstGeom>
        </p:spPr>
      </p:pic>
    </p:spTree>
    <p:extLst>
      <p:ext uri="{BB962C8B-B14F-4D97-AF65-F5344CB8AC3E}">
        <p14:creationId xmlns:p14="http://schemas.microsoft.com/office/powerpoint/2010/main" val="251744165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Realm</a:t>
            </a:r>
            <a:endParaRPr lang="en-IN" dirty="0"/>
          </a:p>
        </p:txBody>
      </p:sp>
      <p:sp>
        <p:nvSpPr>
          <p:cNvPr id="3" name="Content Placeholder 2"/>
          <p:cNvSpPr>
            <a:spLocks noGrp="1"/>
          </p:cNvSpPr>
          <p:nvPr>
            <p:ph idx="1"/>
          </p:nvPr>
        </p:nvSpPr>
        <p:spPr>
          <a:xfrm>
            <a:off x="1024128" y="1645920"/>
            <a:ext cx="9720073" cy="4480560"/>
          </a:xfrm>
        </p:spPr>
        <p:txBody>
          <a:bodyPr>
            <a:noAutofit/>
          </a:bodyPr>
          <a:lstStyle/>
          <a:p>
            <a:r>
              <a:rPr lang="en-IN" sz="1800" dirty="0"/>
              <a:t>DROP DATABASE IF EXISTS </a:t>
            </a:r>
            <a:r>
              <a:rPr lang="en-IN" sz="1800" dirty="0" err="1"/>
              <a:t>tomcat_realm</a:t>
            </a:r>
            <a:r>
              <a:rPr lang="en-IN" sz="1800" dirty="0"/>
              <a:t>;</a:t>
            </a:r>
          </a:p>
          <a:p>
            <a:r>
              <a:rPr lang="en-IN" sz="1800" dirty="0"/>
              <a:t>CREATE DATABASE </a:t>
            </a:r>
            <a:r>
              <a:rPr lang="en-IN" sz="1800" dirty="0" err="1"/>
              <a:t>tomcat_realm</a:t>
            </a:r>
            <a:r>
              <a:rPr lang="en-IN" sz="1800" dirty="0"/>
              <a:t>;</a:t>
            </a:r>
          </a:p>
          <a:p>
            <a:r>
              <a:rPr lang="en-IN" sz="1800" dirty="0"/>
              <a:t>USE </a:t>
            </a:r>
            <a:r>
              <a:rPr lang="en-IN" sz="1800" dirty="0" err="1"/>
              <a:t>tomcat_realm</a:t>
            </a:r>
            <a:r>
              <a:rPr lang="en-IN" sz="1800" dirty="0"/>
              <a:t>;</a:t>
            </a:r>
          </a:p>
          <a:p>
            <a:r>
              <a:rPr lang="en-IN" sz="1800" dirty="0"/>
              <a:t>CREATE TABLE </a:t>
            </a:r>
            <a:r>
              <a:rPr lang="en-IN" sz="1800" dirty="0" err="1"/>
              <a:t>tomcat_users</a:t>
            </a:r>
            <a:r>
              <a:rPr lang="en-IN" sz="1800" dirty="0"/>
              <a:t> (</a:t>
            </a:r>
          </a:p>
          <a:p>
            <a:r>
              <a:rPr lang="en-IN" sz="1800" dirty="0"/>
              <a:t>	</a:t>
            </a:r>
            <a:r>
              <a:rPr lang="en-IN" sz="1800" dirty="0" err="1"/>
              <a:t>user_name</a:t>
            </a:r>
            <a:r>
              <a:rPr lang="en-IN" sz="1800" dirty="0"/>
              <a:t> varchar(20) NOT NULL PRIMARY KEY,</a:t>
            </a:r>
          </a:p>
          <a:p>
            <a:r>
              <a:rPr lang="en-IN" sz="1800" dirty="0"/>
              <a:t>	password varchar(32) NOT NULL</a:t>
            </a:r>
          </a:p>
          <a:p>
            <a:r>
              <a:rPr lang="en-IN" sz="1800" dirty="0"/>
              <a:t>);</a:t>
            </a:r>
          </a:p>
          <a:p>
            <a:r>
              <a:rPr lang="en-IN" sz="1800" dirty="0"/>
              <a:t>CREATE TABLE </a:t>
            </a:r>
            <a:r>
              <a:rPr lang="en-IN" sz="1800" dirty="0" err="1"/>
              <a:t>tomcat_roles</a:t>
            </a:r>
            <a:r>
              <a:rPr lang="en-IN" sz="1800" dirty="0"/>
              <a:t> (</a:t>
            </a:r>
          </a:p>
          <a:p>
            <a:r>
              <a:rPr lang="en-IN" sz="1800" dirty="0"/>
              <a:t>	</a:t>
            </a:r>
            <a:r>
              <a:rPr lang="en-IN" sz="1800" dirty="0" err="1"/>
              <a:t>role_name</a:t>
            </a:r>
            <a:r>
              <a:rPr lang="en-IN" sz="1800" dirty="0"/>
              <a:t> varchar(20) NOT NULL PRIMARY KEY</a:t>
            </a:r>
          </a:p>
          <a:p>
            <a:r>
              <a:rPr lang="en-IN" sz="1800" dirty="0" smtClean="0"/>
              <a:t>);</a:t>
            </a:r>
            <a:endParaRPr lang="en-IN" sz="1800" dirty="0"/>
          </a:p>
        </p:txBody>
      </p:sp>
    </p:spTree>
    <p:extLst>
      <p:ext uri="{BB962C8B-B14F-4D97-AF65-F5344CB8AC3E}">
        <p14:creationId xmlns:p14="http://schemas.microsoft.com/office/powerpoint/2010/main" val="219581807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Realm</a:t>
            </a:r>
            <a:endParaRPr lang="en-IN" dirty="0"/>
          </a:p>
        </p:txBody>
      </p:sp>
      <p:sp>
        <p:nvSpPr>
          <p:cNvPr id="3" name="Content Placeholder 2"/>
          <p:cNvSpPr>
            <a:spLocks noGrp="1"/>
          </p:cNvSpPr>
          <p:nvPr>
            <p:ph idx="1"/>
          </p:nvPr>
        </p:nvSpPr>
        <p:spPr>
          <a:xfrm>
            <a:off x="1024128" y="1645920"/>
            <a:ext cx="9720073" cy="4480560"/>
          </a:xfrm>
        </p:spPr>
        <p:txBody>
          <a:bodyPr>
            <a:noAutofit/>
          </a:bodyPr>
          <a:lstStyle/>
          <a:p>
            <a:r>
              <a:rPr lang="en-IN" sz="1800" dirty="0"/>
              <a:t>CREATE TABLE </a:t>
            </a:r>
            <a:r>
              <a:rPr lang="en-IN" sz="1800" dirty="0" err="1"/>
              <a:t>tomcat_users_roles</a:t>
            </a:r>
            <a:r>
              <a:rPr lang="en-IN" sz="1800" dirty="0"/>
              <a:t> (</a:t>
            </a:r>
          </a:p>
          <a:p>
            <a:r>
              <a:rPr lang="en-IN" sz="1800" dirty="0"/>
              <a:t>	</a:t>
            </a:r>
            <a:r>
              <a:rPr lang="en-IN" sz="1800" dirty="0" err="1"/>
              <a:t>user_name</a:t>
            </a:r>
            <a:r>
              <a:rPr lang="en-IN" sz="1800" dirty="0"/>
              <a:t> varchar(20) NOT NULL,</a:t>
            </a:r>
          </a:p>
          <a:p>
            <a:r>
              <a:rPr lang="en-IN" sz="1800" dirty="0"/>
              <a:t>	</a:t>
            </a:r>
            <a:r>
              <a:rPr lang="en-IN" sz="1800" dirty="0" err="1"/>
              <a:t>role_name</a:t>
            </a:r>
            <a:r>
              <a:rPr lang="en-IN" sz="1800" dirty="0"/>
              <a:t> varchar(20) NOT NULL,</a:t>
            </a:r>
          </a:p>
          <a:p>
            <a:r>
              <a:rPr lang="en-IN" sz="1800" dirty="0"/>
              <a:t>	PRIMARY KEY (</a:t>
            </a:r>
            <a:r>
              <a:rPr lang="en-IN" sz="1800" dirty="0" err="1"/>
              <a:t>user_name</a:t>
            </a:r>
            <a:r>
              <a:rPr lang="en-IN" sz="1800" dirty="0"/>
              <a:t>, </a:t>
            </a:r>
            <a:r>
              <a:rPr lang="en-IN" sz="1800" dirty="0" err="1"/>
              <a:t>role_name</a:t>
            </a:r>
            <a:r>
              <a:rPr lang="en-IN" sz="1800" dirty="0"/>
              <a:t>),</a:t>
            </a:r>
          </a:p>
          <a:p>
            <a:r>
              <a:rPr lang="en-IN" sz="1800" dirty="0"/>
              <a:t>	CONSTRAINT tomcat_users_roles_foreign_key_1 FOREIGN KEY (</a:t>
            </a:r>
            <a:r>
              <a:rPr lang="en-IN" sz="1800" dirty="0" err="1"/>
              <a:t>user_name</a:t>
            </a:r>
            <a:r>
              <a:rPr lang="en-IN" sz="1800" dirty="0"/>
              <a:t>) REFERENCES </a:t>
            </a:r>
            <a:r>
              <a:rPr lang="en-IN" sz="1800" dirty="0" err="1"/>
              <a:t>tomcat_users</a:t>
            </a:r>
            <a:r>
              <a:rPr lang="en-IN" sz="1800" dirty="0"/>
              <a:t> (</a:t>
            </a:r>
            <a:r>
              <a:rPr lang="en-IN" sz="1800" dirty="0" err="1"/>
              <a:t>user_name</a:t>
            </a:r>
            <a:r>
              <a:rPr lang="en-IN" sz="1800" dirty="0"/>
              <a:t>),</a:t>
            </a:r>
          </a:p>
          <a:p>
            <a:r>
              <a:rPr lang="en-IN" sz="1800" dirty="0"/>
              <a:t>	CONSTRAINT tomcat_users_roles_foreign_key_2 FOREIGN KEY (</a:t>
            </a:r>
            <a:r>
              <a:rPr lang="en-IN" sz="1800" dirty="0" err="1"/>
              <a:t>role_name</a:t>
            </a:r>
            <a:r>
              <a:rPr lang="en-IN" sz="1800" dirty="0"/>
              <a:t>) REFERENCES </a:t>
            </a:r>
            <a:r>
              <a:rPr lang="en-IN" sz="1800" dirty="0" err="1"/>
              <a:t>tomcat_roles</a:t>
            </a:r>
            <a:r>
              <a:rPr lang="en-IN" sz="1800" dirty="0"/>
              <a:t> (</a:t>
            </a:r>
            <a:r>
              <a:rPr lang="en-IN" sz="1800" dirty="0" err="1"/>
              <a:t>role_name</a:t>
            </a:r>
            <a:r>
              <a:rPr lang="en-IN" sz="1800" dirty="0"/>
              <a:t>)</a:t>
            </a:r>
          </a:p>
          <a:p>
            <a:r>
              <a:rPr lang="en-IN" sz="1800" dirty="0"/>
              <a:t>);</a:t>
            </a:r>
          </a:p>
        </p:txBody>
      </p:sp>
    </p:spTree>
    <p:extLst>
      <p:ext uri="{BB962C8B-B14F-4D97-AF65-F5344CB8AC3E}">
        <p14:creationId xmlns:p14="http://schemas.microsoft.com/office/powerpoint/2010/main" val="410817366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Realm</a:t>
            </a:r>
            <a:endParaRPr lang="en-IN" dirty="0"/>
          </a:p>
        </p:txBody>
      </p:sp>
      <p:sp>
        <p:nvSpPr>
          <p:cNvPr id="3" name="Content Placeholder 2"/>
          <p:cNvSpPr>
            <a:spLocks noGrp="1"/>
          </p:cNvSpPr>
          <p:nvPr>
            <p:ph idx="1"/>
          </p:nvPr>
        </p:nvSpPr>
        <p:spPr>
          <a:xfrm>
            <a:off x="1024128" y="1645920"/>
            <a:ext cx="9720073" cy="4480560"/>
          </a:xfrm>
        </p:spPr>
        <p:txBody>
          <a:bodyPr>
            <a:noAutofit/>
          </a:bodyPr>
          <a:lstStyle/>
          <a:p>
            <a:r>
              <a:rPr lang="en-IN" sz="1800" dirty="0"/>
              <a:t>INSERT INTO </a:t>
            </a:r>
            <a:r>
              <a:rPr lang="en-IN" sz="1800" dirty="0" err="1"/>
              <a:t>tomcat_users</a:t>
            </a:r>
            <a:r>
              <a:rPr lang="en-IN" sz="1800" dirty="0"/>
              <a:t> (</a:t>
            </a:r>
            <a:r>
              <a:rPr lang="en-IN" sz="1800" dirty="0" err="1"/>
              <a:t>user_name</a:t>
            </a:r>
            <a:r>
              <a:rPr lang="en-IN" sz="1800" dirty="0"/>
              <a:t>, password) VALUES ('</a:t>
            </a:r>
            <a:r>
              <a:rPr lang="en-IN" sz="1800" dirty="0" err="1"/>
              <a:t>deron</a:t>
            </a:r>
            <a:r>
              <a:rPr lang="en-IN" sz="1800" dirty="0"/>
              <a:t>', '</a:t>
            </a:r>
            <a:r>
              <a:rPr lang="en-IN" sz="1800" dirty="0" err="1"/>
              <a:t>deronpass</a:t>
            </a:r>
            <a:r>
              <a:rPr lang="en-IN" sz="1800" dirty="0"/>
              <a:t>');</a:t>
            </a:r>
          </a:p>
          <a:p>
            <a:r>
              <a:rPr lang="en-IN" sz="1800" dirty="0"/>
              <a:t>INSERT INTO </a:t>
            </a:r>
            <a:r>
              <a:rPr lang="en-IN" sz="1800" dirty="0" err="1"/>
              <a:t>tomcat_users</a:t>
            </a:r>
            <a:r>
              <a:rPr lang="en-IN" sz="1800" dirty="0"/>
              <a:t> (</a:t>
            </a:r>
            <a:r>
              <a:rPr lang="en-IN" sz="1800" dirty="0" err="1"/>
              <a:t>user_name</a:t>
            </a:r>
            <a:r>
              <a:rPr lang="en-IN" sz="1800" dirty="0"/>
              <a:t>, password) VALUES ('</a:t>
            </a:r>
            <a:r>
              <a:rPr lang="en-IN" sz="1800" dirty="0" err="1"/>
              <a:t>larry</a:t>
            </a:r>
            <a:r>
              <a:rPr lang="en-IN" sz="1800" dirty="0"/>
              <a:t>', '</a:t>
            </a:r>
            <a:r>
              <a:rPr lang="en-IN" sz="1800" dirty="0" err="1"/>
              <a:t>buythecompetition</a:t>
            </a:r>
            <a:r>
              <a:rPr lang="en-IN" sz="1800" dirty="0"/>
              <a:t>');</a:t>
            </a:r>
          </a:p>
          <a:p>
            <a:r>
              <a:rPr lang="en-IN" sz="1800" dirty="0"/>
              <a:t>INSERT INTO </a:t>
            </a:r>
            <a:r>
              <a:rPr lang="en-IN" sz="1800" dirty="0" err="1"/>
              <a:t>tomcat_roles</a:t>
            </a:r>
            <a:r>
              <a:rPr lang="en-IN" sz="1800" dirty="0"/>
              <a:t> (</a:t>
            </a:r>
            <a:r>
              <a:rPr lang="en-IN" sz="1800" dirty="0" err="1"/>
              <a:t>role_name</a:t>
            </a:r>
            <a:r>
              <a:rPr lang="en-IN" sz="1800" dirty="0"/>
              <a:t>) VALUES ('dude');</a:t>
            </a:r>
          </a:p>
          <a:p>
            <a:r>
              <a:rPr lang="en-IN" sz="1800" dirty="0"/>
              <a:t>INSERT INTO </a:t>
            </a:r>
            <a:r>
              <a:rPr lang="en-IN" sz="1800" dirty="0" err="1"/>
              <a:t>tomcat_roles</a:t>
            </a:r>
            <a:r>
              <a:rPr lang="en-IN" sz="1800" dirty="0"/>
              <a:t> (</a:t>
            </a:r>
            <a:r>
              <a:rPr lang="en-IN" sz="1800" dirty="0" err="1"/>
              <a:t>role_name</a:t>
            </a:r>
            <a:r>
              <a:rPr lang="en-IN" sz="1800" dirty="0"/>
              <a:t>) VALUES ('manager');</a:t>
            </a:r>
          </a:p>
          <a:p>
            <a:r>
              <a:rPr lang="en-IN" sz="1800" dirty="0"/>
              <a:t>INSERT INTO </a:t>
            </a:r>
            <a:r>
              <a:rPr lang="en-IN" sz="1800" dirty="0" err="1"/>
              <a:t>tomcat_users_roles</a:t>
            </a:r>
            <a:r>
              <a:rPr lang="en-IN" sz="1800" dirty="0"/>
              <a:t> (</a:t>
            </a:r>
            <a:r>
              <a:rPr lang="en-IN" sz="1800" dirty="0" err="1"/>
              <a:t>user_name</a:t>
            </a:r>
            <a:r>
              <a:rPr lang="en-IN" sz="1800" dirty="0"/>
              <a:t>, </a:t>
            </a:r>
            <a:r>
              <a:rPr lang="en-IN" sz="1800" dirty="0" err="1"/>
              <a:t>role_name</a:t>
            </a:r>
            <a:r>
              <a:rPr lang="en-IN" sz="1800" dirty="0"/>
              <a:t>) VALUES ('</a:t>
            </a:r>
            <a:r>
              <a:rPr lang="en-IN" sz="1800" dirty="0" err="1"/>
              <a:t>deron</a:t>
            </a:r>
            <a:r>
              <a:rPr lang="en-IN" sz="1800" dirty="0"/>
              <a:t>', 'dude');</a:t>
            </a:r>
          </a:p>
          <a:p>
            <a:r>
              <a:rPr lang="en-IN" sz="1800" dirty="0"/>
              <a:t>INSERT INTO </a:t>
            </a:r>
            <a:r>
              <a:rPr lang="en-IN" sz="1800" dirty="0" err="1"/>
              <a:t>tomcat_users_roles</a:t>
            </a:r>
            <a:r>
              <a:rPr lang="en-IN" sz="1800" dirty="0"/>
              <a:t> (</a:t>
            </a:r>
            <a:r>
              <a:rPr lang="en-IN" sz="1800" dirty="0" err="1"/>
              <a:t>user_name</a:t>
            </a:r>
            <a:r>
              <a:rPr lang="en-IN" sz="1800" dirty="0"/>
              <a:t>, </a:t>
            </a:r>
            <a:r>
              <a:rPr lang="en-IN" sz="1800" dirty="0" err="1"/>
              <a:t>role_name</a:t>
            </a:r>
            <a:r>
              <a:rPr lang="en-IN" sz="1800" dirty="0"/>
              <a:t>) VALUES ('</a:t>
            </a:r>
            <a:r>
              <a:rPr lang="en-IN" sz="1800" dirty="0" err="1"/>
              <a:t>deron</a:t>
            </a:r>
            <a:r>
              <a:rPr lang="en-IN" sz="1800" dirty="0"/>
              <a:t>', 'manager');</a:t>
            </a:r>
          </a:p>
          <a:p>
            <a:r>
              <a:rPr lang="en-IN" sz="1800" dirty="0"/>
              <a:t>INSERT INTO </a:t>
            </a:r>
            <a:r>
              <a:rPr lang="en-IN" sz="1800" dirty="0" err="1"/>
              <a:t>tomcat_users_roles</a:t>
            </a:r>
            <a:r>
              <a:rPr lang="en-IN" sz="1800" dirty="0"/>
              <a:t> (</a:t>
            </a:r>
            <a:r>
              <a:rPr lang="en-IN" sz="1800" dirty="0" err="1"/>
              <a:t>user_name</a:t>
            </a:r>
            <a:r>
              <a:rPr lang="en-IN" sz="1800" dirty="0"/>
              <a:t>, </a:t>
            </a:r>
            <a:r>
              <a:rPr lang="en-IN" sz="1800" dirty="0" err="1"/>
              <a:t>role_name</a:t>
            </a:r>
            <a:r>
              <a:rPr lang="en-IN" sz="1800" dirty="0"/>
              <a:t>) VALUES ('</a:t>
            </a:r>
            <a:r>
              <a:rPr lang="en-IN" sz="1800" dirty="0" err="1"/>
              <a:t>larry</a:t>
            </a:r>
            <a:r>
              <a:rPr lang="en-IN" sz="1800" dirty="0"/>
              <a:t>', 'dude');</a:t>
            </a:r>
          </a:p>
          <a:p>
            <a:r>
              <a:rPr lang="en-IN" sz="1800" dirty="0"/>
              <a:t>COMMIT;</a:t>
            </a:r>
          </a:p>
        </p:txBody>
      </p:sp>
    </p:spTree>
    <p:extLst>
      <p:ext uri="{BB962C8B-B14F-4D97-AF65-F5344CB8AC3E}">
        <p14:creationId xmlns:p14="http://schemas.microsoft.com/office/powerpoint/2010/main" val="409860223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scripting</a:t>
            </a:r>
            <a:endParaRPr lang="en-IN" dirty="0"/>
          </a:p>
        </p:txBody>
      </p:sp>
      <p:sp>
        <p:nvSpPr>
          <p:cNvPr id="3" name="Content Placeholder 2"/>
          <p:cNvSpPr>
            <a:spLocks noGrp="1"/>
          </p:cNvSpPr>
          <p:nvPr>
            <p:ph idx="1"/>
          </p:nvPr>
        </p:nvSpPr>
        <p:spPr>
          <a:xfrm>
            <a:off x="1024128" y="2286000"/>
            <a:ext cx="9720073" cy="3813048"/>
          </a:xfrm>
        </p:spPr>
        <p:txBody>
          <a:bodyPr/>
          <a:lstStyle/>
          <a:p>
            <a:r>
              <a:rPr lang="en-IN" dirty="0" err="1" smtClean="0"/>
              <a:t>sc</a:t>
            </a:r>
            <a:r>
              <a:rPr lang="en-IN" dirty="0" smtClean="0"/>
              <a:t> query state=all |</a:t>
            </a:r>
            <a:r>
              <a:rPr lang="en-IN" dirty="0" err="1" smtClean="0"/>
              <a:t>findstr</a:t>
            </a:r>
            <a:r>
              <a:rPr lang="en-IN" dirty="0" smtClean="0"/>
              <a:t> “Tomcat”</a:t>
            </a:r>
          </a:p>
          <a:p>
            <a:endParaRPr lang="en-IN" dirty="0"/>
          </a:p>
          <a:p>
            <a:r>
              <a:rPr lang="en-IN" dirty="0" smtClean="0"/>
              <a:t>Create window scripts to auto restart tomcat</a:t>
            </a:r>
          </a:p>
          <a:p>
            <a:endParaRPr lang="en-IN" dirty="0"/>
          </a:p>
        </p:txBody>
      </p:sp>
    </p:spTree>
    <p:extLst>
      <p:ext uri="{BB962C8B-B14F-4D97-AF65-F5344CB8AC3E}">
        <p14:creationId xmlns:p14="http://schemas.microsoft.com/office/powerpoint/2010/main" val="189097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connectors</a:t>
            </a:r>
            <a:endParaRPr lang="en-IN" dirty="0"/>
          </a:p>
        </p:txBody>
      </p:sp>
      <p:pic>
        <p:nvPicPr>
          <p:cNvPr id="3" name="Picture 2"/>
          <p:cNvPicPr>
            <a:picLocks noChangeAspect="1"/>
          </p:cNvPicPr>
          <p:nvPr/>
        </p:nvPicPr>
        <p:blipFill>
          <a:blip r:embed="rId2"/>
          <a:stretch>
            <a:fillRect/>
          </a:stretch>
        </p:blipFill>
        <p:spPr>
          <a:xfrm>
            <a:off x="2949768" y="2084832"/>
            <a:ext cx="5215824" cy="4078855"/>
          </a:xfrm>
          <a:prstGeom prst="rect">
            <a:avLst/>
          </a:prstGeom>
        </p:spPr>
      </p:pic>
    </p:spTree>
    <p:extLst>
      <p:ext uri="{BB962C8B-B14F-4D97-AF65-F5344CB8AC3E}">
        <p14:creationId xmlns:p14="http://schemas.microsoft.com/office/powerpoint/2010/main" val="336979724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9" y="137160"/>
            <a:ext cx="9720072" cy="886968"/>
          </a:xfrm>
        </p:spPr>
        <p:txBody>
          <a:bodyPr/>
          <a:lstStyle/>
          <a:p>
            <a:r>
              <a:rPr lang="en-IN" dirty="0" smtClean="0"/>
              <a:t>TOMCAT SECURITY SSL</a:t>
            </a:r>
            <a:endParaRPr lang="en-IN" dirty="0"/>
          </a:p>
        </p:txBody>
      </p:sp>
      <p:sp>
        <p:nvSpPr>
          <p:cNvPr id="3" name="Content Placeholder 2"/>
          <p:cNvSpPr>
            <a:spLocks noGrp="1"/>
          </p:cNvSpPr>
          <p:nvPr>
            <p:ph idx="1"/>
          </p:nvPr>
        </p:nvSpPr>
        <p:spPr>
          <a:xfrm>
            <a:off x="1024128" y="1124712"/>
            <a:ext cx="9720073" cy="5184648"/>
          </a:xfrm>
        </p:spPr>
        <p:txBody>
          <a:bodyPr>
            <a:normAutofit fontScale="85000" lnSpcReduction="20000"/>
          </a:bodyPr>
          <a:lstStyle/>
          <a:p>
            <a:r>
              <a:rPr lang="en-IN" dirty="0"/>
              <a:t>cd %JAVA_HOME%/bin</a:t>
            </a:r>
          </a:p>
          <a:p>
            <a:endParaRPr lang="en-IN" dirty="0"/>
          </a:p>
          <a:p>
            <a:r>
              <a:rPr lang="en-IN" dirty="0" err="1"/>
              <a:t>keytool</a:t>
            </a:r>
            <a:r>
              <a:rPr lang="en-IN" dirty="0"/>
              <a:t> -</a:t>
            </a:r>
            <a:r>
              <a:rPr lang="en-IN" dirty="0" err="1"/>
              <a:t>genkey</a:t>
            </a:r>
            <a:r>
              <a:rPr lang="en-IN" dirty="0"/>
              <a:t> -alias tomcat -</a:t>
            </a:r>
            <a:r>
              <a:rPr lang="en-IN" dirty="0" err="1"/>
              <a:t>keyalg</a:t>
            </a:r>
            <a:r>
              <a:rPr lang="en-IN" dirty="0"/>
              <a:t> RSA</a:t>
            </a:r>
          </a:p>
          <a:p>
            <a:endParaRPr lang="en-IN" dirty="0"/>
          </a:p>
          <a:p>
            <a:r>
              <a:rPr lang="en-IN" dirty="0" err="1"/>
              <a:t>loiane:bin</a:t>
            </a:r>
            <a:r>
              <a:rPr lang="en-IN" dirty="0"/>
              <a:t> </a:t>
            </a:r>
            <a:r>
              <a:rPr lang="en-IN" dirty="0" err="1"/>
              <a:t>loiane</a:t>
            </a:r>
            <a:r>
              <a:rPr lang="en-IN" dirty="0"/>
              <a:t>$ </a:t>
            </a:r>
            <a:r>
              <a:rPr lang="en-IN" dirty="0" err="1"/>
              <a:t>keytool</a:t>
            </a:r>
            <a:r>
              <a:rPr lang="en-IN" dirty="0"/>
              <a:t> -</a:t>
            </a:r>
            <a:r>
              <a:rPr lang="en-IN" dirty="0" err="1"/>
              <a:t>genkey</a:t>
            </a:r>
            <a:r>
              <a:rPr lang="en-IN" dirty="0"/>
              <a:t> -alias tomcat -</a:t>
            </a:r>
            <a:r>
              <a:rPr lang="en-IN" dirty="0" err="1"/>
              <a:t>keyalg</a:t>
            </a:r>
            <a:r>
              <a:rPr lang="en-IN" dirty="0"/>
              <a:t> RSA</a:t>
            </a:r>
          </a:p>
          <a:p>
            <a:r>
              <a:rPr lang="en-IN" dirty="0"/>
              <a:t>Enter </a:t>
            </a:r>
            <a:r>
              <a:rPr lang="en-IN" dirty="0" err="1"/>
              <a:t>keystore</a:t>
            </a:r>
            <a:r>
              <a:rPr lang="en-IN" dirty="0"/>
              <a:t> password:  password</a:t>
            </a:r>
          </a:p>
          <a:p>
            <a:r>
              <a:rPr lang="en-IN" dirty="0"/>
              <a:t>Re-enter new password: password</a:t>
            </a:r>
          </a:p>
          <a:p>
            <a:r>
              <a:rPr lang="en-IN" dirty="0"/>
              <a:t>What is your first and last name?</a:t>
            </a:r>
          </a:p>
          <a:p>
            <a:r>
              <a:rPr lang="en-IN" dirty="0"/>
              <a:t>  [Unknown]:  </a:t>
            </a:r>
            <a:r>
              <a:rPr lang="en-IN" dirty="0" err="1"/>
              <a:t>Loiane</a:t>
            </a:r>
            <a:r>
              <a:rPr lang="en-IN" dirty="0"/>
              <a:t> </a:t>
            </a:r>
            <a:r>
              <a:rPr lang="en-IN" dirty="0" err="1"/>
              <a:t>Groner</a:t>
            </a:r>
            <a:endParaRPr lang="en-IN" dirty="0"/>
          </a:p>
          <a:p>
            <a:r>
              <a:rPr lang="en-IN" dirty="0"/>
              <a:t>What is the name of your organizational unit?</a:t>
            </a:r>
          </a:p>
          <a:p>
            <a:r>
              <a:rPr lang="en-IN" dirty="0"/>
              <a:t>  [Unknown]:  home</a:t>
            </a:r>
          </a:p>
          <a:p>
            <a:r>
              <a:rPr lang="en-IN" dirty="0"/>
              <a:t>What is the name of your organization?</a:t>
            </a:r>
          </a:p>
          <a:p>
            <a:r>
              <a:rPr lang="en-IN" dirty="0"/>
              <a:t>  [Unknown]:  </a:t>
            </a:r>
            <a:r>
              <a:rPr lang="en-IN" dirty="0" smtClean="0"/>
              <a:t>home</a:t>
            </a:r>
            <a:endParaRPr lang="en-IN" dirty="0"/>
          </a:p>
        </p:txBody>
      </p:sp>
    </p:spTree>
    <p:extLst>
      <p:ext uri="{BB962C8B-B14F-4D97-AF65-F5344CB8AC3E}">
        <p14:creationId xmlns:p14="http://schemas.microsoft.com/office/powerpoint/2010/main" val="172466130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9" y="137160"/>
            <a:ext cx="9720072" cy="886968"/>
          </a:xfrm>
        </p:spPr>
        <p:txBody>
          <a:bodyPr/>
          <a:lstStyle/>
          <a:p>
            <a:r>
              <a:rPr lang="en-IN" dirty="0" smtClean="0"/>
              <a:t>TOMCAT SECURITY SSL</a:t>
            </a:r>
            <a:endParaRPr lang="en-IN" dirty="0"/>
          </a:p>
        </p:txBody>
      </p:sp>
      <p:sp>
        <p:nvSpPr>
          <p:cNvPr id="3" name="Content Placeholder 2"/>
          <p:cNvSpPr>
            <a:spLocks noGrp="1"/>
          </p:cNvSpPr>
          <p:nvPr>
            <p:ph idx="1"/>
          </p:nvPr>
        </p:nvSpPr>
        <p:spPr>
          <a:xfrm>
            <a:off x="1024128" y="1124712"/>
            <a:ext cx="9720073" cy="5184648"/>
          </a:xfrm>
        </p:spPr>
        <p:txBody>
          <a:bodyPr>
            <a:normAutofit/>
          </a:bodyPr>
          <a:lstStyle/>
          <a:p>
            <a:r>
              <a:rPr lang="en-IN" dirty="0"/>
              <a:t>What is the name of your City or Locality?</a:t>
            </a:r>
          </a:p>
          <a:p>
            <a:r>
              <a:rPr lang="en-IN" dirty="0"/>
              <a:t>  [Unknown]:  Sao Paulo</a:t>
            </a:r>
          </a:p>
          <a:p>
            <a:r>
              <a:rPr lang="en-IN" dirty="0"/>
              <a:t>What is the name of your State or Province?</a:t>
            </a:r>
          </a:p>
          <a:p>
            <a:r>
              <a:rPr lang="en-IN" dirty="0"/>
              <a:t>  [Unknown]:  SP</a:t>
            </a:r>
          </a:p>
          <a:p>
            <a:r>
              <a:rPr lang="en-IN" dirty="0"/>
              <a:t>What is the two-letter country code for this unit?</a:t>
            </a:r>
          </a:p>
          <a:p>
            <a:r>
              <a:rPr lang="en-IN" dirty="0"/>
              <a:t>  [Unknown]:  BR</a:t>
            </a:r>
          </a:p>
          <a:p>
            <a:r>
              <a:rPr lang="en-IN" dirty="0"/>
              <a:t>Is CN=</a:t>
            </a:r>
            <a:r>
              <a:rPr lang="en-IN" dirty="0" err="1"/>
              <a:t>Loiane</a:t>
            </a:r>
            <a:r>
              <a:rPr lang="en-IN" dirty="0"/>
              <a:t> </a:t>
            </a:r>
            <a:r>
              <a:rPr lang="en-IN" dirty="0" err="1"/>
              <a:t>Groner</a:t>
            </a:r>
            <a:r>
              <a:rPr lang="en-IN" dirty="0"/>
              <a:t>, OU=home, O=home, L=Sao Paulo, ST=SP, C=BR correct?</a:t>
            </a:r>
          </a:p>
          <a:p>
            <a:r>
              <a:rPr lang="en-IN" dirty="0"/>
              <a:t>  [no]:  yes</a:t>
            </a:r>
          </a:p>
          <a:p>
            <a:r>
              <a:rPr lang="en-IN" dirty="0"/>
              <a:t> </a:t>
            </a:r>
          </a:p>
        </p:txBody>
      </p:sp>
    </p:spTree>
    <p:extLst>
      <p:ext uri="{BB962C8B-B14F-4D97-AF65-F5344CB8AC3E}">
        <p14:creationId xmlns:p14="http://schemas.microsoft.com/office/powerpoint/2010/main" val="1600571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9" y="137160"/>
            <a:ext cx="9720072" cy="886968"/>
          </a:xfrm>
        </p:spPr>
        <p:txBody>
          <a:bodyPr/>
          <a:lstStyle/>
          <a:p>
            <a:r>
              <a:rPr lang="en-IN" dirty="0" smtClean="0"/>
              <a:t>TOMCAT SECURITY SSL</a:t>
            </a:r>
            <a:endParaRPr lang="en-IN" dirty="0"/>
          </a:p>
        </p:txBody>
      </p:sp>
      <p:sp>
        <p:nvSpPr>
          <p:cNvPr id="3" name="Content Placeholder 2"/>
          <p:cNvSpPr>
            <a:spLocks noGrp="1"/>
          </p:cNvSpPr>
          <p:nvPr>
            <p:ph idx="1"/>
          </p:nvPr>
        </p:nvSpPr>
        <p:spPr>
          <a:xfrm>
            <a:off x="1024128" y="1124712"/>
            <a:ext cx="9720073" cy="5184648"/>
          </a:xfrm>
        </p:spPr>
        <p:txBody>
          <a:bodyPr>
            <a:normAutofit/>
          </a:bodyPr>
          <a:lstStyle/>
          <a:p>
            <a:r>
              <a:rPr lang="en-IN" dirty="0"/>
              <a:t>Enter key password for</a:t>
            </a:r>
          </a:p>
          <a:p>
            <a:r>
              <a:rPr lang="en-IN" dirty="0"/>
              <a:t>    (RETURN if same as </a:t>
            </a:r>
            <a:r>
              <a:rPr lang="en-IN" dirty="0" err="1"/>
              <a:t>keystore</a:t>
            </a:r>
            <a:r>
              <a:rPr lang="en-IN" dirty="0"/>
              <a:t> password):  password</a:t>
            </a:r>
          </a:p>
          <a:p>
            <a:r>
              <a:rPr lang="en-IN" dirty="0"/>
              <a:t>Re-enter new password: password</a:t>
            </a:r>
          </a:p>
          <a:p>
            <a:endParaRPr lang="en-IN" dirty="0"/>
          </a:p>
          <a:p>
            <a:r>
              <a:rPr lang="en-IN" dirty="0"/>
              <a:t>Connector </a:t>
            </a:r>
            <a:r>
              <a:rPr lang="en-IN" dirty="0" err="1"/>
              <a:t>SSLEnabled</a:t>
            </a:r>
            <a:r>
              <a:rPr lang="en-IN" dirty="0"/>
              <a:t>="true" </a:t>
            </a:r>
            <a:r>
              <a:rPr lang="en-IN" dirty="0" err="1"/>
              <a:t>acceptCount</a:t>
            </a:r>
            <a:r>
              <a:rPr lang="en-IN" dirty="0"/>
              <a:t>="100" </a:t>
            </a:r>
            <a:r>
              <a:rPr lang="en-IN" dirty="0" err="1"/>
              <a:t>clientAuth</a:t>
            </a:r>
            <a:r>
              <a:rPr lang="en-IN" dirty="0"/>
              <a:t>="false"</a:t>
            </a:r>
          </a:p>
          <a:p>
            <a:r>
              <a:rPr lang="en-IN" dirty="0"/>
              <a:t>    </a:t>
            </a:r>
            <a:r>
              <a:rPr lang="en-IN" dirty="0" err="1"/>
              <a:t>disableUploadTimeout</a:t>
            </a:r>
            <a:r>
              <a:rPr lang="en-IN" dirty="0"/>
              <a:t>="true" </a:t>
            </a:r>
            <a:r>
              <a:rPr lang="en-IN" dirty="0" err="1"/>
              <a:t>enableLookups</a:t>
            </a:r>
            <a:r>
              <a:rPr lang="en-IN" dirty="0"/>
              <a:t>="false" </a:t>
            </a:r>
            <a:r>
              <a:rPr lang="en-IN" dirty="0" err="1"/>
              <a:t>maxThreads</a:t>
            </a:r>
            <a:r>
              <a:rPr lang="en-IN" dirty="0"/>
              <a:t>="25"</a:t>
            </a:r>
          </a:p>
          <a:p>
            <a:r>
              <a:rPr lang="en-IN" dirty="0"/>
              <a:t>    port="8443" </a:t>
            </a:r>
            <a:r>
              <a:rPr lang="en-IN" dirty="0" err="1"/>
              <a:t>keystoreFile</a:t>
            </a:r>
            <a:r>
              <a:rPr lang="en-IN" dirty="0"/>
              <a:t>="/Users/</a:t>
            </a:r>
            <a:r>
              <a:rPr lang="en-IN" dirty="0" err="1"/>
              <a:t>loiane</a:t>
            </a:r>
            <a:r>
              <a:rPr lang="en-IN" dirty="0"/>
              <a:t>/.</a:t>
            </a:r>
            <a:r>
              <a:rPr lang="en-IN" dirty="0" err="1"/>
              <a:t>keystore</a:t>
            </a:r>
            <a:r>
              <a:rPr lang="en-IN" dirty="0"/>
              <a:t>" </a:t>
            </a:r>
            <a:r>
              <a:rPr lang="en-IN" dirty="0" err="1"/>
              <a:t>keystorePass</a:t>
            </a:r>
            <a:r>
              <a:rPr lang="en-IN" dirty="0"/>
              <a:t>="password"</a:t>
            </a:r>
          </a:p>
          <a:p>
            <a:r>
              <a:rPr lang="en-IN" dirty="0"/>
              <a:t>    protocol="org.apache.coyote.http11.Http11NioProtocol" scheme="https"</a:t>
            </a:r>
          </a:p>
          <a:p>
            <a:r>
              <a:rPr lang="en-IN" dirty="0"/>
              <a:t>    secure="true" </a:t>
            </a:r>
            <a:r>
              <a:rPr lang="en-IN" dirty="0" err="1"/>
              <a:t>sslProtocol</a:t>
            </a:r>
            <a:r>
              <a:rPr lang="en-IN" dirty="0"/>
              <a:t>="TLS" /&gt;</a:t>
            </a:r>
          </a:p>
        </p:txBody>
      </p:sp>
    </p:spTree>
    <p:extLst>
      <p:ext uri="{BB962C8B-B14F-4D97-AF65-F5344CB8AC3E}">
        <p14:creationId xmlns:p14="http://schemas.microsoft.com/office/powerpoint/2010/main" val="318248581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Unexpected shutdown</a:t>
            </a:r>
            <a:endParaRPr lang="en-IN" dirty="0"/>
          </a:p>
        </p:txBody>
      </p:sp>
      <p:sp>
        <p:nvSpPr>
          <p:cNvPr id="3" name="Content Placeholder 2"/>
          <p:cNvSpPr>
            <a:spLocks noGrp="1"/>
          </p:cNvSpPr>
          <p:nvPr>
            <p:ph idx="1"/>
          </p:nvPr>
        </p:nvSpPr>
        <p:spPr/>
        <p:txBody>
          <a:bodyPr/>
          <a:lstStyle/>
          <a:p>
            <a:pPr fontAlgn="base"/>
            <a:r>
              <a:rPr lang="en-US" b="1" dirty="0"/>
              <a:t>“The Service on local computer started and then stopped ,Some services stop automatically if there are not in use by other services or programs.”</a:t>
            </a:r>
            <a:endParaRPr lang="en-US" dirty="0"/>
          </a:p>
          <a:p>
            <a:pPr fontAlgn="base"/>
            <a:r>
              <a:rPr lang="en-US" b="1" dirty="0" smtClean="0"/>
              <a:t>1</a:t>
            </a:r>
            <a:r>
              <a:rPr lang="en-US" b="1" dirty="0"/>
              <a:t>)</a:t>
            </a:r>
            <a:r>
              <a:rPr lang="en-US" dirty="0"/>
              <a:t> Click </a:t>
            </a:r>
            <a:r>
              <a:rPr lang="en-US" b="1" dirty="0"/>
              <a:t>Run</a:t>
            </a:r>
            <a:r>
              <a:rPr lang="en-US" dirty="0"/>
              <a:t> Command from start button.</a:t>
            </a:r>
          </a:p>
          <a:p>
            <a:pPr fontAlgn="base"/>
            <a:r>
              <a:rPr lang="en-US" b="1" dirty="0"/>
              <a:t>2)</a:t>
            </a:r>
            <a:r>
              <a:rPr lang="en-US" dirty="0"/>
              <a:t> Enter </a:t>
            </a:r>
            <a:r>
              <a:rPr lang="en-US" b="1" dirty="0" err="1"/>
              <a:t>Services.msc</a:t>
            </a:r>
            <a:r>
              <a:rPr lang="en-US" dirty="0"/>
              <a:t> then click </a:t>
            </a:r>
            <a:r>
              <a:rPr lang="en-US" dirty="0" err="1"/>
              <a:t>OK,you</a:t>
            </a:r>
            <a:r>
              <a:rPr lang="en-US" dirty="0"/>
              <a:t> will get all the services in your computer.</a:t>
            </a:r>
          </a:p>
          <a:p>
            <a:pPr fontAlgn="base"/>
            <a:r>
              <a:rPr lang="en-US" b="1" dirty="0"/>
              <a:t>3)</a:t>
            </a:r>
            <a:r>
              <a:rPr lang="en-US" dirty="0"/>
              <a:t> Select your service and right click on the </a:t>
            </a:r>
            <a:r>
              <a:rPr lang="en-US" b="1" dirty="0"/>
              <a:t>service and select Properties</a:t>
            </a:r>
            <a:endParaRPr lang="en-US" dirty="0"/>
          </a:p>
          <a:p>
            <a:pPr fontAlgn="base"/>
            <a:r>
              <a:rPr lang="en-US" b="1" dirty="0"/>
              <a:t>4)</a:t>
            </a:r>
            <a:r>
              <a:rPr lang="en-US" dirty="0"/>
              <a:t> </a:t>
            </a:r>
            <a:r>
              <a:rPr lang="en-US" dirty="0" err="1"/>
              <a:t>Goto</a:t>
            </a:r>
            <a:r>
              <a:rPr lang="en-US" dirty="0"/>
              <a:t> Logon Properties and select </a:t>
            </a:r>
            <a:r>
              <a:rPr lang="en-US" b="1" dirty="0"/>
              <a:t>Local System Account</a:t>
            </a:r>
            <a:r>
              <a:rPr lang="en-US" dirty="0"/>
              <a:t> then click OK.</a:t>
            </a:r>
          </a:p>
          <a:p>
            <a:pPr fontAlgn="base"/>
            <a:r>
              <a:rPr lang="en-US" dirty="0"/>
              <a:t>This will work.</a:t>
            </a:r>
          </a:p>
          <a:p>
            <a:endParaRPr lang="en-IN" dirty="0"/>
          </a:p>
        </p:txBody>
      </p:sp>
    </p:spTree>
    <p:extLst>
      <p:ext uri="{BB962C8B-B14F-4D97-AF65-F5344CB8AC3E}">
        <p14:creationId xmlns:p14="http://schemas.microsoft.com/office/powerpoint/2010/main" val="2480080522"/>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9" y="137160"/>
            <a:ext cx="9720072" cy="1024128"/>
          </a:xfrm>
        </p:spPr>
        <p:txBody>
          <a:bodyPr/>
          <a:lstStyle/>
          <a:p>
            <a:r>
              <a:rPr lang="en-IN" dirty="0" smtClean="0"/>
              <a:t>Unexpected shutdown</a:t>
            </a:r>
            <a:endParaRPr lang="en-IN" dirty="0"/>
          </a:p>
        </p:txBody>
      </p:sp>
      <p:sp>
        <p:nvSpPr>
          <p:cNvPr id="3" name="Content Placeholder 2"/>
          <p:cNvSpPr>
            <a:spLocks noGrp="1"/>
          </p:cNvSpPr>
          <p:nvPr>
            <p:ph idx="1"/>
          </p:nvPr>
        </p:nvSpPr>
        <p:spPr>
          <a:xfrm>
            <a:off x="1024128" y="1042416"/>
            <a:ext cx="9720073" cy="5266944"/>
          </a:xfrm>
        </p:spPr>
        <p:txBody>
          <a:bodyPr>
            <a:normAutofit fontScale="92500"/>
          </a:bodyPr>
          <a:lstStyle/>
          <a:p>
            <a:pPr fontAlgn="base"/>
            <a:r>
              <a:rPr lang="en-US" b="1" dirty="0"/>
              <a:t>Scenario: Tomcat shuts down without any logs or errors</a:t>
            </a:r>
          </a:p>
          <a:p>
            <a:pPr fontAlgn="base"/>
            <a:endParaRPr lang="en-US" b="1" dirty="0"/>
          </a:p>
          <a:p>
            <a:pPr fontAlgn="base"/>
            <a:r>
              <a:rPr lang="en-US" b="1" dirty="0"/>
              <a:t>Root Cause for my problem: synchronized method accessed from a task using </a:t>
            </a:r>
            <a:r>
              <a:rPr lang="en-US" b="1" dirty="0" err="1"/>
              <a:t>TimerTask</a:t>
            </a:r>
            <a:endParaRPr lang="en-US" b="1" dirty="0"/>
          </a:p>
          <a:p>
            <a:pPr fontAlgn="base"/>
            <a:r>
              <a:rPr lang="en-US" b="1" dirty="0" smtClean="0"/>
              <a:t>I </a:t>
            </a:r>
            <a:r>
              <a:rPr lang="en-US" b="1" dirty="0"/>
              <a:t>had a singleton class with a synchronized method accessed from various threads based on timer or user action some times this method will take up to few minutes to complete. </a:t>
            </a:r>
            <a:endParaRPr lang="en-US" b="1" dirty="0" smtClean="0"/>
          </a:p>
          <a:p>
            <a:pPr fontAlgn="base"/>
            <a:r>
              <a:rPr lang="en-US" b="1" dirty="0" smtClean="0"/>
              <a:t>When </a:t>
            </a:r>
            <a:r>
              <a:rPr lang="en-US" b="1" dirty="0" err="1"/>
              <a:t>TimerTask</a:t>
            </a:r>
            <a:r>
              <a:rPr lang="en-US" b="1" dirty="0"/>
              <a:t> is waiting on this method for sometime (I guess timer is timed out /thread is killed or something is happening in the background) and the moment the lock on the method is released the tomcat is getting killed.</a:t>
            </a:r>
          </a:p>
          <a:p>
            <a:pPr fontAlgn="base"/>
            <a:r>
              <a:rPr lang="en-US" b="1" dirty="0" smtClean="0"/>
              <a:t>So </a:t>
            </a:r>
            <a:r>
              <a:rPr lang="en-US" b="1" dirty="0"/>
              <a:t>I removed synchronized keyword and removed singleton and made some code changes for thread safety. Then the problem is gone.</a:t>
            </a:r>
          </a:p>
          <a:p>
            <a:pPr fontAlgn="base"/>
            <a:endParaRPr lang="en-US" b="1" dirty="0"/>
          </a:p>
          <a:p>
            <a:pPr fontAlgn="base"/>
            <a:r>
              <a:rPr lang="en-US" b="1" dirty="0"/>
              <a:t>How I found out: I had a log statement in the first line of synchronized method and </a:t>
            </a:r>
            <a:r>
              <a:rPr lang="en-US" b="1" dirty="0" err="1"/>
              <a:t>everytime</a:t>
            </a:r>
            <a:r>
              <a:rPr lang="en-US" b="1" dirty="0"/>
              <a:t> the tomcat shutdowns </a:t>
            </a:r>
            <a:r>
              <a:rPr lang="en-US" b="1" dirty="0" smtClean="0"/>
              <a:t>I </a:t>
            </a:r>
            <a:r>
              <a:rPr lang="en-US" b="1" dirty="0"/>
              <a:t>found this message in the last few lines.</a:t>
            </a:r>
            <a:endParaRPr lang="en-IN" dirty="0"/>
          </a:p>
        </p:txBody>
      </p:sp>
    </p:spTree>
    <p:extLst>
      <p:ext uri="{BB962C8B-B14F-4D97-AF65-F5344CB8AC3E}">
        <p14:creationId xmlns:p14="http://schemas.microsoft.com/office/powerpoint/2010/main" val="4262540630"/>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9" y="137160"/>
            <a:ext cx="9720072" cy="1024128"/>
          </a:xfrm>
        </p:spPr>
        <p:txBody>
          <a:bodyPr/>
          <a:lstStyle/>
          <a:p>
            <a:r>
              <a:rPr lang="en-IN" dirty="0" smtClean="0"/>
              <a:t>Unexpected shutdown</a:t>
            </a:r>
            <a:endParaRPr lang="en-IN" dirty="0"/>
          </a:p>
        </p:txBody>
      </p:sp>
      <p:sp>
        <p:nvSpPr>
          <p:cNvPr id="3" name="Content Placeholder 2"/>
          <p:cNvSpPr>
            <a:spLocks noGrp="1"/>
          </p:cNvSpPr>
          <p:nvPr>
            <p:ph idx="1"/>
          </p:nvPr>
        </p:nvSpPr>
        <p:spPr>
          <a:xfrm>
            <a:off x="1024129" y="1508760"/>
            <a:ext cx="9720073" cy="2980944"/>
          </a:xfrm>
        </p:spPr>
        <p:txBody>
          <a:bodyPr>
            <a:normAutofit/>
          </a:bodyPr>
          <a:lstStyle/>
          <a:p>
            <a:pPr fontAlgn="base"/>
            <a:r>
              <a:rPr lang="en-US" b="1" dirty="0"/>
              <a:t>Caused by: </a:t>
            </a:r>
            <a:r>
              <a:rPr lang="en-US" b="1" dirty="0" err="1"/>
              <a:t>java.net.BindException</a:t>
            </a:r>
            <a:r>
              <a:rPr lang="en-US" b="1" dirty="0"/>
              <a:t>: Address already in use: </a:t>
            </a:r>
            <a:r>
              <a:rPr lang="en-US" b="1" dirty="0" err="1"/>
              <a:t>JVM_Bind</a:t>
            </a:r>
            <a:endParaRPr lang="en-US" b="1" dirty="0"/>
          </a:p>
          <a:p>
            <a:pPr fontAlgn="base"/>
            <a:r>
              <a:rPr lang="en-US" b="1" dirty="0"/>
              <a:t>The port that Tomcat is configured to use, is already in use by another application.</a:t>
            </a:r>
          </a:p>
          <a:p>
            <a:pPr fontAlgn="base"/>
            <a:endParaRPr lang="en-US" b="1" dirty="0"/>
          </a:p>
          <a:p>
            <a:pPr fontAlgn="base"/>
            <a:r>
              <a:rPr lang="en-US" b="1" dirty="0"/>
              <a:t>Either shutdown the other application, or edit your server.xml file to use another port (the default one is 8080).</a:t>
            </a:r>
            <a:endParaRPr lang="en-IN" dirty="0"/>
          </a:p>
        </p:txBody>
      </p:sp>
    </p:spTree>
    <p:extLst>
      <p:ext uri="{BB962C8B-B14F-4D97-AF65-F5344CB8AC3E}">
        <p14:creationId xmlns:p14="http://schemas.microsoft.com/office/powerpoint/2010/main" val="3422529669"/>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9" y="137160"/>
            <a:ext cx="9720072" cy="1024128"/>
          </a:xfrm>
        </p:spPr>
        <p:txBody>
          <a:bodyPr/>
          <a:lstStyle/>
          <a:p>
            <a:r>
              <a:rPr lang="en-IN" dirty="0" smtClean="0"/>
              <a:t>Unexpected shutdown</a:t>
            </a:r>
            <a:endParaRPr lang="en-IN" dirty="0"/>
          </a:p>
        </p:txBody>
      </p:sp>
      <p:pic>
        <p:nvPicPr>
          <p:cNvPr id="5" name="Picture 4"/>
          <p:cNvPicPr>
            <a:picLocks noChangeAspect="1"/>
          </p:cNvPicPr>
          <p:nvPr/>
        </p:nvPicPr>
        <p:blipFill rotWithShape="1">
          <a:blip r:embed="rId2"/>
          <a:srcRect l="12524" t="21067" r="23725" b="12800"/>
          <a:stretch/>
        </p:blipFill>
        <p:spPr>
          <a:xfrm>
            <a:off x="1289304" y="1344168"/>
            <a:ext cx="7772400" cy="4535424"/>
          </a:xfrm>
          <a:prstGeom prst="rect">
            <a:avLst/>
          </a:prstGeom>
        </p:spPr>
      </p:pic>
    </p:spTree>
    <p:extLst>
      <p:ext uri="{BB962C8B-B14F-4D97-AF65-F5344CB8AC3E}">
        <p14:creationId xmlns:p14="http://schemas.microsoft.com/office/powerpoint/2010/main" val="4154566088"/>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Unexpected shutdown</a:t>
            </a:r>
            <a:endParaRPr lang="en-IN" dirty="0"/>
          </a:p>
        </p:txBody>
      </p:sp>
      <p:sp>
        <p:nvSpPr>
          <p:cNvPr id="3" name="Content Placeholder 2"/>
          <p:cNvSpPr>
            <a:spLocks noGrp="1"/>
          </p:cNvSpPr>
          <p:nvPr>
            <p:ph idx="1"/>
          </p:nvPr>
        </p:nvSpPr>
        <p:spPr/>
        <p:txBody>
          <a:bodyPr/>
          <a:lstStyle/>
          <a:p>
            <a:r>
              <a:rPr lang="en-US" dirty="0" smtClean="0"/>
              <a:t>Regular </a:t>
            </a:r>
            <a:r>
              <a:rPr lang="en-US" dirty="0" err="1"/>
              <a:t>OutOfMemoryError</a:t>
            </a:r>
            <a:r>
              <a:rPr lang="en-US" dirty="0"/>
              <a:t> in the Java Heap, </a:t>
            </a:r>
            <a:r>
              <a:rPr lang="en-US" dirty="0" smtClean="0"/>
              <a:t>the </a:t>
            </a:r>
            <a:r>
              <a:rPr lang="en-US" dirty="0"/>
              <a:t>error cause</a:t>
            </a:r>
          </a:p>
          <a:p>
            <a:r>
              <a:rPr lang="en-US" dirty="0"/>
              <a:t>You have set -</a:t>
            </a:r>
            <a:r>
              <a:rPr lang="en-US" dirty="0" err="1"/>
              <a:t>Xmx</a:t>
            </a:r>
            <a:r>
              <a:rPr lang="en-US" dirty="0"/>
              <a:t> too low or</a:t>
            </a:r>
          </a:p>
          <a:p>
            <a:r>
              <a:rPr lang="en-US" dirty="0"/>
              <a:t>You have a memory leak in your application</a:t>
            </a:r>
          </a:p>
          <a:p>
            <a:r>
              <a:rPr lang="en-US" dirty="0"/>
              <a:t>The reason the JVM crashes, is cause you are using a very old JVM, I suggest you</a:t>
            </a:r>
          </a:p>
          <a:p>
            <a:r>
              <a:rPr lang="en-US" dirty="0"/>
              <a:t>Upgrade your JVM to the latest </a:t>
            </a:r>
            <a:r>
              <a:rPr lang="en-US" dirty="0" smtClean="0"/>
              <a:t>1.8.0 </a:t>
            </a:r>
            <a:r>
              <a:rPr lang="en-US" dirty="0"/>
              <a:t>release</a:t>
            </a:r>
          </a:p>
          <a:p>
            <a:r>
              <a:rPr lang="en-US" dirty="0"/>
              <a:t>Use a 64 bit JVM</a:t>
            </a:r>
          </a:p>
          <a:p>
            <a:r>
              <a:rPr lang="en-US" dirty="0"/>
              <a:t>Increase -</a:t>
            </a:r>
            <a:r>
              <a:rPr lang="en-US" dirty="0" err="1"/>
              <a:t>Xmx</a:t>
            </a:r>
            <a:endParaRPr lang="en-US" dirty="0"/>
          </a:p>
          <a:p>
            <a:endParaRPr lang="en-IN" dirty="0"/>
          </a:p>
        </p:txBody>
      </p:sp>
    </p:spTree>
    <p:extLst>
      <p:ext uri="{BB962C8B-B14F-4D97-AF65-F5344CB8AC3E}">
        <p14:creationId xmlns:p14="http://schemas.microsoft.com/office/powerpoint/2010/main" val="4018112217"/>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Tomcat clustering</a:t>
            </a:r>
            <a:endParaRPr lang="en-IN" dirty="0"/>
          </a:p>
        </p:txBody>
      </p:sp>
      <p:pic>
        <p:nvPicPr>
          <p:cNvPr id="1026" name="Picture 2" descr="http://static.richardnichols.net/wp-content/uploads/2010/08/Tomcat-cluster-diagra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8543" y="1792224"/>
            <a:ext cx="5362575" cy="48554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234149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706" name="object 2"/>
          <p:cNvSpPr>
            <a:spLocks noChangeArrowheads="1"/>
          </p:cNvSpPr>
          <p:nvPr/>
        </p:nvSpPr>
        <p:spPr bwMode="auto">
          <a:xfrm>
            <a:off x="4743450" y="6272213"/>
            <a:ext cx="2700338" cy="584200"/>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6707" name="object 3"/>
          <p:cNvSpPr txBox="1">
            <a:spLocks noChangeArrowheads="1"/>
          </p:cNvSpPr>
          <p:nvPr/>
        </p:nvSpPr>
        <p:spPr bwMode="auto">
          <a:xfrm>
            <a:off x="7450138" y="3402014"/>
            <a:ext cx="171291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127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r>
              <a:rPr lang="en-US" altLang="en-US" sz="2100">
                <a:solidFill>
                  <a:srgbClr val="E88B07"/>
                </a:solidFill>
                <a:latin typeface="Arial" panose="020B0604020202020204" pitchFamily="34" charset="0"/>
              </a:rPr>
              <a:t>Asynchronous</a:t>
            </a:r>
            <a:r>
              <a:rPr lang="en-US" altLang="en-US" sz="2100">
                <a:solidFill>
                  <a:srgbClr val="E88B07"/>
                </a:solidFill>
                <a:latin typeface="Times New Roman" panose="02020603050405020304" pitchFamily="18" charset="0"/>
                <a:cs typeface="Times New Roman" panose="02020603050405020304" pitchFamily="18" charset="0"/>
              </a:rPr>
              <a:t> </a:t>
            </a:r>
            <a:r>
              <a:rPr lang="en-US" altLang="en-US" sz="2100">
                <a:solidFill>
                  <a:srgbClr val="E88B07"/>
                </a:solidFill>
                <a:latin typeface="Arial" panose="020B0604020202020204" pitchFamily="34" charset="0"/>
              </a:rPr>
              <a:t>Replication</a:t>
            </a:r>
            <a:endParaRPr lang="en-US" altLang="en-US" sz="2100">
              <a:latin typeface="Arial" panose="020B0604020202020204" pitchFamily="34" charset="0"/>
            </a:endParaRPr>
          </a:p>
        </p:txBody>
      </p:sp>
      <p:sp>
        <p:nvSpPr>
          <p:cNvPr id="456708" name="object 4"/>
          <p:cNvSpPr>
            <a:spLocks/>
          </p:cNvSpPr>
          <p:nvPr/>
        </p:nvSpPr>
        <p:spPr bwMode="auto">
          <a:xfrm>
            <a:off x="3446463" y="2517776"/>
            <a:ext cx="1503362" cy="200025"/>
          </a:xfrm>
          <a:custGeom>
            <a:avLst/>
            <a:gdLst>
              <a:gd name="T0" fmla="*/ 1394464 w 1503679"/>
              <a:gd name="T1" fmla="*/ 99817 h 200025"/>
              <a:gd name="T2" fmla="*/ 1315561 w 1503679"/>
              <a:gd name="T3" fmla="*/ 149398 h 200025"/>
              <a:gd name="T4" fmla="*/ 1309311 w 1503679"/>
              <a:gd name="T5" fmla="*/ 157478 h 200025"/>
              <a:gd name="T6" fmla="*/ 1306810 w 1503679"/>
              <a:gd name="T7" fmla="*/ 167758 h 200025"/>
              <a:gd name="T8" fmla="*/ 1308702 w 1503679"/>
              <a:gd name="T9" fmla="*/ 179746 h 200025"/>
              <a:gd name="T10" fmla="*/ 1315613 w 1503679"/>
              <a:gd name="T11" fmla="*/ 192951 h 200025"/>
              <a:gd name="T12" fmla="*/ 1326000 w 1503679"/>
              <a:gd name="T13" fmla="*/ 198591 h 200025"/>
              <a:gd name="T14" fmla="*/ 1337721 w 1503679"/>
              <a:gd name="T15" fmla="*/ 199564 h 200025"/>
              <a:gd name="T16" fmla="*/ 1349220 w 1503679"/>
              <a:gd name="T17" fmla="*/ 195463 h 200025"/>
              <a:gd name="T18" fmla="*/ 1456510 w 1503679"/>
              <a:gd name="T19" fmla="*/ 128255 h 200025"/>
              <a:gd name="T20" fmla="*/ 1448308 w 1503679"/>
              <a:gd name="T21" fmla="*/ 128255 h 200025"/>
              <a:gd name="T22" fmla="*/ 1448308 w 1503679"/>
              <a:gd name="T23" fmla="*/ 123957 h 200025"/>
              <a:gd name="T24" fmla="*/ 1433076 w 1503679"/>
              <a:gd name="T25" fmla="*/ 123957 h 200025"/>
              <a:gd name="T26" fmla="*/ 1394464 w 1503679"/>
              <a:gd name="T27" fmla="*/ 99817 h 200025"/>
              <a:gd name="T28" fmla="*/ 1348537 w 1503679"/>
              <a:gd name="T29" fmla="*/ 71105 h 200025"/>
              <a:gd name="T30" fmla="*/ 0 w 1503679"/>
              <a:gd name="T31" fmla="*/ 71105 h 200025"/>
              <a:gd name="T32" fmla="*/ 0 w 1503679"/>
              <a:gd name="T33" fmla="*/ 128255 h 200025"/>
              <a:gd name="T34" fmla="*/ 1349208 w 1503679"/>
              <a:gd name="T35" fmla="*/ 128255 h 200025"/>
              <a:gd name="T36" fmla="*/ 1394464 w 1503679"/>
              <a:gd name="T37" fmla="*/ 99817 h 200025"/>
              <a:gd name="T38" fmla="*/ 1348537 w 1503679"/>
              <a:gd name="T39" fmla="*/ 71105 h 200025"/>
              <a:gd name="T40" fmla="*/ 1456403 w 1503679"/>
              <a:gd name="T41" fmla="*/ 71105 h 200025"/>
              <a:gd name="T42" fmla="*/ 1448308 w 1503679"/>
              <a:gd name="T43" fmla="*/ 71105 h 200025"/>
              <a:gd name="T44" fmla="*/ 1448308 w 1503679"/>
              <a:gd name="T45" fmla="*/ 128255 h 200025"/>
              <a:gd name="T46" fmla="*/ 1456510 w 1503679"/>
              <a:gd name="T47" fmla="*/ 128255 h 200025"/>
              <a:gd name="T48" fmla="*/ 1502100 w 1503679"/>
              <a:gd name="T49" fmla="*/ 99695 h 200025"/>
              <a:gd name="T50" fmla="*/ 1456403 w 1503679"/>
              <a:gd name="T51" fmla="*/ 71105 h 200025"/>
              <a:gd name="T52" fmla="*/ 1433076 w 1503679"/>
              <a:gd name="T53" fmla="*/ 75555 h 200025"/>
              <a:gd name="T54" fmla="*/ 1394464 w 1503679"/>
              <a:gd name="T55" fmla="*/ 99817 h 200025"/>
              <a:gd name="T56" fmla="*/ 1433076 w 1503679"/>
              <a:gd name="T57" fmla="*/ 123957 h 200025"/>
              <a:gd name="T58" fmla="*/ 1433076 w 1503679"/>
              <a:gd name="T59" fmla="*/ 75555 h 200025"/>
              <a:gd name="T60" fmla="*/ 1448308 w 1503679"/>
              <a:gd name="T61" fmla="*/ 75555 h 200025"/>
              <a:gd name="T62" fmla="*/ 1433076 w 1503679"/>
              <a:gd name="T63" fmla="*/ 75555 h 200025"/>
              <a:gd name="T64" fmla="*/ 1433076 w 1503679"/>
              <a:gd name="T65" fmla="*/ 123957 h 200025"/>
              <a:gd name="T66" fmla="*/ 1448308 w 1503679"/>
              <a:gd name="T67" fmla="*/ 123957 h 200025"/>
              <a:gd name="T68" fmla="*/ 1448308 w 1503679"/>
              <a:gd name="T69" fmla="*/ 75555 h 200025"/>
              <a:gd name="T70" fmla="*/ 1336157 w 1503679"/>
              <a:gd name="T71" fmla="*/ 0 h 200025"/>
              <a:gd name="T72" fmla="*/ 1325627 w 1503679"/>
              <a:gd name="T73" fmla="*/ 2052 h 200025"/>
              <a:gd name="T74" fmla="*/ 1315476 w 1503679"/>
              <a:gd name="T75" fmla="*/ 8996 h 200025"/>
              <a:gd name="T76" fmla="*/ 1306429 w 1503679"/>
              <a:gd name="T77" fmla="*/ 21200 h 200025"/>
              <a:gd name="T78" fmla="*/ 1305922 w 1503679"/>
              <a:gd name="T79" fmla="*/ 33041 h 200025"/>
              <a:gd name="T80" fmla="*/ 1310205 w 1503679"/>
              <a:gd name="T81" fmla="*/ 44031 h 200025"/>
              <a:gd name="T82" fmla="*/ 1318896 w 1503679"/>
              <a:gd name="T83" fmla="*/ 52573 h 200025"/>
              <a:gd name="T84" fmla="*/ 1394464 w 1503679"/>
              <a:gd name="T85" fmla="*/ 99817 h 200025"/>
              <a:gd name="T86" fmla="*/ 1433076 w 1503679"/>
              <a:gd name="T87" fmla="*/ 75555 h 200025"/>
              <a:gd name="T88" fmla="*/ 1448308 w 1503679"/>
              <a:gd name="T89" fmla="*/ 75555 h 200025"/>
              <a:gd name="T90" fmla="*/ 1448308 w 1503679"/>
              <a:gd name="T91" fmla="*/ 71105 h 200025"/>
              <a:gd name="T92" fmla="*/ 1456403 w 1503679"/>
              <a:gd name="T93" fmla="*/ 71105 h 200025"/>
              <a:gd name="T94" fmla="*/ 1349220 w 1503679"/>
              <a:gd name="T95" fmla="*/ 4049 h 200025"/>
              <a:gd name="T96" fmla="*/ 1346329 w 1503679"/>
              <a:gd name="T97" fmla="*/ 2469 h 200025"/>
              <a:gd name="T98" fmla="*/ 1336157 w 1503679"/>
              <a:gd name="T99" fmla="*/ 0 h 20002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00025">
                <a:moveTo>
                  <a:pt x="1395934" y="99817"/>
                </a:moveTo>
                <a:lnTo>
                  <a:pt x="1316949" y="149398"/>
                </a:lnTo>
                <a:lnTo>
                  <a:pt x="1310691" y="157478"/>
                </a:lnTo>
                <a:lnTo>
                  <a:pt x="1308190" y="167758"/>
                </a:lnTo>
                <a:lnTo>
                  <a:pt x="1310082" y="179746"/>
                </a:lnTo>
                <a:lnTo>
                  <a:pt x="1317001" y="192951"/>
                </a:lnTo>
                <a:lnTo>
                  <a:pt x="1327400" y="198591"/>
                </a:lnTo>
                <a:lnTo>
                  <a:pt x="1339131" y="199564"/>
                </a:lnTo>
                <a:lnTo>
                  <a:pt x="1350644" y="195463"/>
                </a:lnTo>
                <a:lnTo>
                  <a:pt x="1458045" y="128255"/>
                </a:lnTo>
                <a:lnTo>
                  <a:pt x="1449836" y="128255"/>
                </a:lnTo>
                <a:lnTo>
                  <a:pt x="1449836" y="123957"/>
                </a:lnTo>
                <a:lnTo>
                  <a:pt x="1434586" y="123957"/>
                </a:lnTo>
                <a:lnTo>
                  <a:pt x="1395934" y="99817"/>
                </a:lnTo>
                <a:close/>
              </a:path>
              <a:path w="1503679" h="200025">
                <a:moveTo>
                  <a:pt x="1349959" y="71105"/>
                </a:moveTo>
                <a:lnTo>
                  <a:pt x="0" y="71105"/>
                </a:lnTo>
                <a:lnTo>
                  <a:pt x="0" y="128255"/>
                </a:lnTo>
                <a:lnTo>
                  <a:pt x="1350632" y="128255"/>
                </a:lnTo>
                <a:lnTo>
                  <a:pt x="1395934" y="99817"/>
                </a:lnTo>
                <a:lnTo>
                  <a:pt x="1349959" y="71105"/>
                </a:lnTo>
                <a:close/>
              </a:path>
              <a:path w="1503679" h="200025">
                <a:moveTo>
                  <a:pt x="1457938" y="71105"/>
                </a:moveTo>
                <a:lnTo>
                  <a:pt x="1449836" y="71105"/>
                </a:lnTo>
                <a:lnTo>
                  <a:pt x="1449836" y="128255"/>
                </a:lnTo>
                <a:lnTo>
                  <a:pt x="1458045" y="128255"/>
                </a:lnTo>
                <a:lnTo>
                  <a:pt x="1503685" y="99695"/>
                </a:lnTo>
                <a:lnTo>
                  <a:pt x="1457938" y="71105"/>
                </a:lnTo>
                <a:close/>
              </a:path>
              <a:path w="1503679" h="200025">
                <a:moveTo>
                  <a:pt x="1434586" y="75555"/>
                </a:moveTo>
                <a:lnTo>
                  <a:pt x="1395934" y="99817"/>
                </a:lnTo>
                <a:lnTo>
                  <a:pt x="1434586" y="123957"/>
                </a:lnTo>
                <a:lnTo>
                  <a:pt x="1434586" y="75555"/>
                </a:lnTo>
                <a:close/>
              </a:path>
              <a:path w="1503679" h="200025">
                <a:moveTo>
                  <a:pt x="1449836" y="75555"/>
                </a:moveTo>
                <a:lnTo>
                  <a:pt x="1434586" y="75555"/>
                </a:lnTo>
                <a:lnTo>
                  <a:pt x="1434586" y="123957"/>
                </a:lnTo>
                <a:lnTo>
                  <a:pt x="1449836" y="123957"/>
                </a:lnTo>
                <a:lnTo>
                  <a:pt x="1449836" y="75555"/>
                </a:lnTo>
                <a:close/>
              </a:path>
              <a:path w="1503679" h="200025">
                <a:moveTo>
                  <a:pt x="1337567" y="0"/>
                </a:moveTo>
                <a:lnTo>
                  <a:pt x="1327027" y="2052"/>
                </a:lnTo>
                <a:lnTo>
                  <a:pt x="1316863" y="8996"/>
                </a:lnTo>
                <a:lnTo>
                  <a:pt x="1307808" y="21200"/>
                </a:lnTo>
                <a:lnTo>
                  <a:pt x="1307299" y="33041"/>
                </a:lnTo>
                <a:lnTo>
                  <a:pt x="1311586" y="44031"/>
                </a:lnTo>
                <a:lnTo>
                  <a:pt x="1320286" y="52573"/>
                </a:lnTo>
                <a:lnTo>
                  <a:pt x="1395934" y="99817"/>
                </a:lnTo>
                <a:lnTo>
                  <a:pt x="1434586" y="75555"/>
                </a:lnTo>
                <a:lnTo>
                  <a:pt x="1449836" y="75555"/>
                </a:lnTo>
                <a:lnTo>
                  <a:pt x="1449836" y="71105"/>
                </a:lnTo>
                <a:lnTo>
                  <a:pt x="1457938" y="71105"/>
                </a:lnTo>
                <a:lnTo>
                  <a:pt x="1350644" y="4049"/>
                </a:lnTo>
                <a:lnTo>
                  <a:pt x="1347749" y="2469"/>
                </a:lnTo>
                <a:lnTo>
                  <a:pt x="1337567" y="0"/>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6709" name="object 5"/>
          <p:cNvSpPr>
            <a:spLocks/>
          </p:cNvSpPr>
          <p:nvPr/>
        </p:nvSpPr>
        <p:spPr bwMode="auto">
          <a:xfrm>
            <a:off x="3446463" y="2868614"/>
            <a:ext cx="1503362" cy="257175"/>
          </a:xfrm>
          <a:custGeom>
            <a:avLst/>
            <a:gdLst>
              <a:gd name="T0" fmla="*/ 225090 w 1503679"/>
              <a:gd name="T1" fmla="*/ 0 h 257175"/>
              <a:gd name="T2" fmla="*/ 213515 w 1503679"/>
              <a:gd name="T3" fmla="*/ 3787 h 257175"/>
              <a:gd name="T4" fmla="*/ 0 w 1503679"/>
              <a:gd name="T5" fmla="*/ 128511 h 257175"/>
              <a:gd name="T6" fmla="*/ 213515 w 1503679"/>
              <a:gd name="T7" fmla="*/ 253113 h 257175"/>
              <a:gd name="T8" fmla="*/ 216246 w 1503679"/>
              <a:gd name="T9" fmla="*/ 254527 h 257175"/>
              <a:gd name="T10" fmla="*/ 226494 w 1503679"/>
              <a:gd name="T11" fmla="*/ 256787 h 257175"/>
              <a:gd name="T12" fmla="*/ 237016 w 1503679"/>
              <a:gd name="T13" fmla="*/ 254493 h 257175"/>
              <a:gd name="T14" fmla="*/ 247023 w 1503679"/>
              <a:gd name="T15" fmla="*/ 247297 h 257175"/>
              <a:gd name="T16" fmla="*/ 255729 w 1503679"/>
              <a:gd name="T17" fmla="*/ 234853 h 257175"/>
              <a:gd name="T18" fmla="*/ 255907 w 1503679"/>
              <a:gd name="T19" fmla="*/ 222959 h 257175"/>
              <a:gd name="T20" fmla="*/ 251302 w 1503679"/>
              <a:gd name="T21" fmla="*/ 212076 h 257175"/>
              <a:gd name="T22" fmla="*/ 242323 w 1503679"/>
              <a:gd name="T23" fmla="*/ 203827 h 257175"/>
              <a:gd name="T24" fmla="*/ 162349 w 1503679"/>
              <a:gd name="T25" fmla="*/ 157101 h 257175"/>
              <a:gd name="T26" fmla="*/ 56590 w 1503679"/>
              <a:gd name="T27" fmla="*/ 157101 h 257175"/>
              <a:gd name="T28" fmla="*/ 56590 w 1503679"/>
              <a:gd name="T29" fmla="*/ 99951 h 257175"/>
              <a:gd name="T30" fmla="*/ 161800 w 1503679"/>
              <a:gd name="T31" fmla="*/ 99951 h 257175"/>
              <a:gd name="T32" fmla="*/ 245664 w 1503679"/>
              <a:gd name="T33" fmla="*/ 50796 h 257175"/>
              <a:gd name="T34" fmla="*/ 252197 w 1503679"/>
              <a:gd name="T35" fmla="*/ 42956 h 257175"/>
              <a:gd name="T36" fmla="*/ 255030 w 1503679"/>
              <a:gd name="T37" fmla="*/ 32763 h 257175"/>
              <a:gd name="T38" fmla="*/ 253530 w 1503679"/>
              <a:gd name="T39" fmla="*/ 20696 h 257175"/>
              <a:gd name="T40" fmla="*/ 247053 w 1503679"/>
              <a:gd name="T41" fmla="*/ 7237 h 257175"/>
              <a:gd name="T42" fmla="*/ 236793 w 1503679"/>
              <a:gd name="T43" fmla="*/ 1283 h 257175"/>
              <a:gd name="T44" fmla="*/ 225090 w 1503679"/>
              <a:gd name="T45" fmla="*/ 0 h 257175"/>
              <a:gd name="T46" fmla="*/ 161800 w 1503679"/>
              <a:gd name="T47" fmla="*/ 99951 h 257175"/>
              <a:gd name="T48" fmla="*/ 56590 w 1503679"/>
              <a:gd name="T49" fmla="*/ 99951 h 257175"/>
              <a:gd name="T50" fmla="*/ 56590 w 1503679"/>
              <a:gd name="T51" fmla="*/ 157101 h 257175"/>
              <a:gd name="T52" fmla="*/ 162349 w 1503679"/>
              <a:gd name="T53" fmla="*/ 157101 h 257175"/>
              <a:gd name="T54" fmla="*/ 155565 w 1503679"/>
              <a:gd name="T55" fmla="*/ 153139 h 257175"/>
              <a:gd name="T56" fmla="*/ 71053 w 1503679"/>
              <a:gd name="T57" fmla="*/ 153139 h 257175"/>
              <a:gd name="T58" fmla="*/ 71053 w 1503679"/>
              <a:gd name="T59" fmla="*/ 103761 h 257175"/>
              <a:gd name="T60" fmla="*/ 155297 w 1503679"/>
              <a:gd name="T61" fmla="*/ 103761 h 257175"/>
              <a:gd name="T62" fmla="*/ 161800 w 1503679"/>
              <a:gd name="T63" fmla="*/ 99951 h 257175"/>
              <a:gd name="T64" fmla="*/ 1502103 w 1503679"/>
              <a:gd name="T65" fmla="*/ 99951 h 257175"/>
              <a:gd name="T66" fmla="*/ 161800 w 1503679"/>
              <a:gd name="T67" fmla="*/ 99951 h 257175"/>
              <a:gd name="T68" fmla="*/ 113242 w 1503679"/>
              <a:gd name="T69" fmla="*/ 128411 h 257175"/>
              <a:gd name="T70" fmla="*/ 162349 w 1503679"/>
              <a:gd name="T71" fmla="*/ 157101 h 257175"/>
              <a:gd name="T72" fmla="*/ 1502103 w 1503679"/>
              <a:gd name="T73" fmla="*/ 157101 h 257175"/>
              <a:gd name="T74" fmla="*/ 1502103 w 1503679"/>
              <a:gd name="T75" fmla="*/ 99951 h 257175"/>
              <a:gd name="T76" fmla="*/ 71053 w 1503679"/>
              <a:gd name="T77" fmla="*/ 103761 h 257175"/>
              <a:gd name="T78" fmla="*/ 71053 w 1503679"/>
              <a:gd name="T79" fmla="*/ 153139 h 257175"/>
              <a:gd name="T80" fmla="*/ 113242 w 1503679"/>
              <a:gd name="T81" fmla="*/ 128411 h 257175"/>
              <a:gd name="T82" fmla="*/ 71053 w 1503679"/>
              <a:gd name="T83" fmla="*/ 103761 h 257175"/>
              <a:gd name="T84" fmla="*/ 113242 w 1503679"/>
              <a:gd name="T85" fmla="*/ 128411 h 257175"/>
              <a:gd name="T86" fmla="*/ 71053 w 1503679"/>
              <a:gd name="T87" fmla="*/ 153139 h 257175"/>
              <a:gd name="T88" fmla="*/ 155565 w 1503679"/>
              <a:gd name="T89" fmla="*/ 153139 h 257175"/>
              <a:gd name="T90" fmla="*/ 113242 w 1503679"/>
              <a:gd name="T91" fmla="*/ 128411 h 257175"/>
              <a:gd name="T92" fmla="*/ 155297 w 1503679"/>
              <a:gd name="T93" fmla="*/ 103761 h 257175"/>
              <a:gd name="T94" fmla="*/ 71053 w 1503679"/>
              <a:gd name="T95" fmla="*/ 103761 h 257175"/>
              <a:gd name="T96" fmla="*/ 113242 w 1503679"/>
              <a:gd name="T97" fmla="*/ 128411 h 257175"/>
              <a:gd name="T98" fmla="*/ 155297 w 1503679"/>
              <a:gd name="T99" fmla="*/ 103761 h 2571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57175">
                <a:moveTo>
                  <a:pt x="225326" y="0"/>
                </a:moveTo>
                <a:lnTo>
                  <a:pt x="213740" y="3787"/>
                </a:lnTo>
                <a:lnTo>
                  <a:pt x="0" y="128511"/>
                </a:lnTo>
                <a:lnTo>
                  <a:pt x="213740" y="253113"/>
                </a:lnTo>
                <a:lnTo>
                  <a:pt x="216476" y="254527"/>
                </a:lnTo>
                <a:lnTo>
                  <a:pt x="226734" y="256787"/>
                </a:lnTo>
                <a:lnTo>
                  <a:pt x="237266" y="254493"/>
                </a:lnTo>
                <a:lnTo>
                  <a:pt x="247283" y="247297"/>
                </a:lnTo>
                <a:lnTo>
                  <a:pt x="255999" y="234853"/>
                </a:lnTo>
                <a:lnTo>
                  <a:pt x="256177" y="222959"/>
                </a:lnTo>
                <a:lnTo>
                  <a:pt x="251567" y="212076"/>
                </a:lnTo>
                <a:lnTo>
                  <a:pt x="242578" y="203827"/>
                </a:lnTo>
                <a:lnTo>
                  <a:pt x="162519" y="157101"/>
                </a:lnTo>
                <a:lnTo>
                  <a:pt x="56650" y="157101"/>
                </a:lnTo>
                <a:lnTo>
                  <a:pt x="56650" y="99951"/>
                </a:lnTo>
                <a:lnTo>
                  <a:pt x="161970" y="99951"/>
                </a:lnTo>
                <a:lnTo>
                  <a:pt x="245924" y="50796"/>
                </a:lnTo>
                <a:lnTo>
                  <a:pt x="252462" y="42956"/>
                </a:lnTo>
                <a:lnTo>
                  <a:pt x="255300" y="32763"/>
                </a:lnTo>
                <a:lnTo>
                  <a:pt x="253796" y="20696"/>
                </a:lnTo>
                <a:lnTo>
                  <a:pt x="247313" y="7237"/>
                </a:lnTo>
                <a:lnTo>
                  <a:pt x="237043" y="1283"/>
                </a:lnTo>
                <a:lnTo>
                  <a:pt x="225326" y="0"/>
                </a:lnTo>
                <a:close/>
              </a:path>
              <a:path w="1503679" h="257175">
                <a:moveTo>
                  <a:pt x="161970" y="99951"/>
                </a:moveTo>
                <a:lnTo>
                  <a:pt x="56650" y="99951"/>
                </a:lnTo>
                <a:lnTo>
                  <a:pt x="56650" y="157101"/>
                </a:lnTo>
                <a:lnTo>
                  <a:pt x="162519" y="157101"/>
                </a:lnTo>
                <a:lnTo>
                  <a:pt x="155730" y="153139"/>
                </a:lnTo>
                <a:lnTo>
                  <a:pt x="71128" y="153139"/>
                </a:lnTo>
                <a:lnTo>
                  <a:pt x="71128" y="103761"/>
                </a:lnTo>
                <a:lnTo>
                  <a:pt x="155462" y="103761"/>
                </a:lnTo>
                <a:lnTo>
                  <a:pt x="161970" y="99951"/>
                </a:lnTo>
                <a:close/>
              </a:path>
              <a:path w="1503679" h="257175">
                <a:moveTo>
                  <a:pt x="1503688" y="99951"/>
                </a:moveTo>
                <a:lnTo>
                  <a:pt x="161970" y="99951"/>
                </a:lnTo>
                <a:lnTo>
                  <a:pt x="113362" y="128411"/>
                </a:lnTo>
                <a:lnTo>
                  <a:pt x="162519" y="157101"/>
                </a:lnTo>
                <a:lnTo>
                  <a:pt x="1503688" y="157101"/>
                </a:lnTo>
                <a:lnTo>
                  <a:pt x="1503688" y="99951"/>
                </a:lnTo>
                <a:close/>
              </a:path>
              <a:path w="1503679" h="257175">
                <a:moveTo>
                  <a:pt x="71128" y="103761"/>
                </a:moveTo>
                <a:lnTo>
                  <a:pt x="71128" y="153139"/>
                </a:lnTo>
                <a:lnTo>
                  <a:pt x="113362" y="128411"/>
                </a:lnTo>
                <a:lnTo>
                  <a:pt x="71128" y="103761"/>
                </a:lnTo>
                <a:close/>
              </a:path>
              <a:path w="1503679" h="257175">
                <a:moveTo>
                  <a:pt x="113362" y="128411"/>
                </a:moveTo>
                <a:lnTo>
                  <a:pt x="71128" y="153139"/>
                </a:lnTo>
                <a:lnTo>
                  <a:pt x="155730" y="153139"/>
                </a:lnTo>
                <a:lnTo>
                  <a:pt x="113362" y="128411"/>
                </a:lnTo>
                <a:close/>
              </a:path>
              <a:path w="1503679" h="257175">
                <a:moveTo>
                  <a:pt x="155462" y="103761"/>
                </a:moveTo>
                <a:lnTo>
                  <a:pt x="71128" y="103761"/>
                </a:lnTo>
                <a:lnTo>
                  <a:pt x="113362" y="128411"/>
                </a:lnTo>
                <a:lnTo>
                  <a:pt x="155462" y="103761"/>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6" name="object 6">
            <a:extLst>
              <a:ext uri="{FF2B5EF4-FFF2-40B4-BE49-F238E27FC236}"/>
            </a:extLst>
          </p:cNvPr>
          <p:cNvSpPr txBox="1"/>
          <p:nvPr/>
        </p:nvSpPr>
        <p:spPr>
          <a:xfrm>
            <a:off x="3581400" y="3148014"/>
            <a:ext cx="661988" cy="323165"/>
          </a:xfrm>
          <a:prstGeom prst="rect">
            <a:avLst/>
          </a:prstGeom>
        </p:spPr>
        <p:txBody>
          <a:bodyPr lIns="0" tIns="0" rIns="0" bIns="0">
            <a:spAutoFit/>
          </a:bodyPr>
          <a:lstStyle/>
          <a:p>
            <a:pPr marL="12700">
              <a:defRPr/>
            </a:pPr>
            <a:r>
              <a:rPr sz="2100" spc="-5" dirty="0">
                <a:solidFill>
                  <a:srgbClr val="181817"/>
                </a:solidFill>
                <a:latin typeface="Arial"/>
                <a:cs typeface="Arial"/>
              </a:rPr>
              <a:t>Read</a:t>
            </a:r>
            <a:endParaRPr sz="2100">
              <a:latin typeface="Arial"/>
              <a:cs typeface="Arial"/>
            </a:endParaRPr>
          </a:p>
        </p:txBody>
      </p:sp>
      <p:sp>
        <p:nvSpPr>
          <p:cNvPr id="7" name="object 7">
            <a:extLst>
              <a:ext uri="{FF2B5EF4-FFF2-40B4-BE49-F238E27FC236}"/>
            </a:extLst>
          </p:cNvPr>
          <p:cNvSpPr txBox="1"/>
          <p:nvPr/>
        </p:nvSpPr>
        <p:spPr>
          <a:xfrm>
            <a:off x="3581401" y="2212976"/>
            <a:ext cx="644525" cy="323165"/>
          </a:xfrm>
          <a:prstGeom prst="rect">
            <a:avLst/>
          </a:prstGeom>
        </p:spPr>
        <p:txBody>
          <a:bodyPr lIns="0" tIns="0" rIns="0" bIns="0">
            <a:spAutoFit/>
          </a:bodyPr>
          <a:lstStyle/>
          <a:p>
            <a:pPr marL="12700">
              <a:defRPr/>
            </a:pPr>
            <a:r>
              <a:rPr sz="2100" spc="-60" dirty="0">
                <a:solidFill>
                  <a:srgbClr val="181817"/>
                </a:solidFill>
                <a:latin typeface="Arial"/>
                <a:cs typeface="Arial"/>
              </a:rPr>
              <a:t>W</a:t>
            </a:r>
            <a:r>
              <a:rPr sz="2100" dirty="0">
                <a:solidFill>
                  <a:srgbClr val="181817"/>
                </a:solidFill>
                <a:latin typeface="Arial"/>
                <a:cs typeface="Arial"/>
              </a:rPr>
              <a:t>rite</a:t>
            </a:r>
            <a:endParaRPr sz="2100">
              <a:latin typeface="Arial"/>
              <a:cs typeface="Arial"/>
            </a:endParaRPr>
          </a:p>
        </p:txBody>
      </p:sp>
      <p:sp>
        <p:nvSpPr>
          <p:cNvPr id="456712" name="object 8"/>
          <p:cNvSpPr>
            <a:spLocks/>
          </p:cNvSpPr>
          <p:nvPr/>
        </p:nvSpPr>
        <p:spPr bwMode="auto">
          <a:xfrm>
            <a:off x="3446463" y="3708401"/>
            <a:ext cx="1503362" cy="257175"/>
          </a:xfrm>
          <a:custGeom>
            <a:avLst/>
            <a:gdLst>
              <a:gd name="T0" fmla="*/ 225127 w 1503679"/>
              <a:gd name="T1" fmla="*/ 0 h 257175"/>
              <a:gd name="T2" fmla="*/ 213515 w 1503679"/>
              <a:gd name="T3" fmla="*/ 3719 h 257175"/>
              <a:gd name="T4" fmla="*/ 0 w 1503679"/>
              <a:gd name="T5" fmla="*/ 128437 h 257175"/>
              <a:gd name="T6" fmla="*/ 213515 w 1503679"/>
              <a:gd name="T7" fmla="*/ 253143 h 257175"/>
              <a:gd name="T8" fmla="*/ 216191 w 1503679"/>
              <a:gd name="T9" fmla="*/ 254512 h 257175"/>
              <a:gd name="T10" fmla="*/ 226449 w 1503679"/>
              <a:gd name="T11" fmla="*/ 256750 h 257175"/>
              <a:gd name="T12" fmla="*/ 236989 w 1503679"/>
              <a:gd name="T13" fmla="*/ 254449 h 257175"/>
              <a:gd name="T14" fmla="*/ 247018 w 1503679"/>
              <a:gd name="T15" fmla="*/ 247257 h 257175"/>
              <a:gd name="T16" fmla="*/ 255747 w 1503679"/>
              <a:gd name="T17" fmla="*/ 234821 h 257175"/>
              <a:gd name="T18" fmla="*/ 255896 w 1503679"/>
              <a:gd name="T19" fmla="*/ 222946 h 257175"/>
              <a:gd name="T20" fmla="*/ 251286 w 1503679"/>
              <a:gd name="T21" fmla="*/ 212055 h 257175"/>
              <a:gd name="T22" fmla="*/ 242323 w 1503679"/>
              <a:gd name="T23" fmla="*/ 203744 h 257175"/>
              <a:gd name="T24" fmla="*/ 162232 w 1503679"/>
              <a:gd name="T25" fmla="*/ 157003 h 257175"/>
              <a:gd name="T26" fmla="*/ 56590 w 1503679"/>
              <a:gd name="T27" fmla="*/ 157003 h 257175"/>
              <a:gd name="T28" fmla="*/ 56590 w 1503679"/>
              <a:gd name="T29" fmla="*/ 99853 h 257175"/>
              <a:gd name="T30" fmla="*/ 161933 w 1503679"/>
              <a:gd name="T31" fmla="*/ 99853 h 257175"/>
              <a:gd name="T32" fmla="*/ 245637 w 1503679"/>
              <a:gd name="T33" fmla="*/ 50836 h 257175"/>
              <a:gd name="T34" fmla="*/ 252188 w 1503679"/>
              <a:gd name="T35" fmla="*/ 42935 h 257175"/>
              <a:gd name="T36" fmla="*/ 255042 w 1503679"/>
              <a:gd name="T37" fmla="*/ 32722 h 257175"/>
              <a:gd name="T38" fmla="*/ 253573 w 1503679"/>
              <a:gd name="T39" fmla="*/ 20680 h 257175"/>
              <a:gd name="T40" fmla="*/ 247140 w 1503679"/>
              <a:gd name="T41" fmla="*/ 7289 h 257175"/>
              <a:gd name="T42" fmla="*/ 236866 w 1503679"/>
              <a:gd name="T43" fmla="*/ 1326 h 257175"/>
              <a:gd name="T44" fmla="*/ 225127 w 1503679"/>
              <a:gd name="T45" fmla="*/ 0 h 257175"/>
              <a:gd name="T46" fmla="*/ 161933 w 1503679"/>
              <a:gd name="T47" fmla="*/ 99853 h 257175"/>
              <a:gd name="T48" fmla="*/ 56590 w 1503679"/>
              <a:gd name="T49" fmla="*/ 99853 h 257175"/>
              <a:gd name="T50" fmla="*/ 56590 w 1503679"/>
              <a:gd name="T51" fmla="*/ 157003 h 257175"/>
              <a:gd name="T52" fmla="*/ 162232 w 1503679"/>
              <a:gd name="T53" fmla="*/ 157003 h 257175"/>
              <a:gd name="T54" fmla="*/ 155493 w 1503679"/>
              <a:gd name="T55" fmla="*/ 153071 h 257175"/>
              <a:gd name="T56" fmla="*/ 71053 w 1503679"/>
              <a:gd name="T57" fmla="*/ 153071 h 257175"/>
              <a:gd name="T58" fmla="*/ 71053 w 1503679"/>
              <a:gd name="T59" fmla="*/ 103791 h 257175"/>
              <a:gd name="T60" fmla="*/ 155206 w 1503679"/>
              <a:gd name="T61" fmla="*/ 103791 h 257175"/>
              <a:gd name="T62" fmla="*/ 161933 w 1503679"/>
              <a:gd name="T63" fmla="*/ 99853 h 257175"/>
              <a:gd name="T64" fmla="*/ 1502103 w 1503679"/>
              <a:gd name="T65" fmla="*/ 99853 h 257175"/>
              <a:gd name="T66" fmla="*/ 161933 w 1503679"/>
              <a:gd name="T67" fmla="*/ 99853 h 257175"/>
              <a:gd name="T68" fmla="*/ 113201 w 1503679"/>
              <a:gd name="T69" fmla="*/ 128389 h 257175"/>
              <a:gd name="T70" fmla="*/ 162232 w 1503679"/>
              <a:gd name="T71" fmla="*/ 157003 h 257175"/>
              <a:gd name="T72" fmla="*/ 1502103 w 1503679"/>
              <a:gd name="T73" fmla="*/ 157003 h 257175"/>
              <a:gd name="T74" fmla="*/ 1502103 w 1503679"/>
              <a:gd name="T75" fmla="*/ 99853 h 257175"/>
              <a:gd name="T76" fmla="*/ 71053 w 1503679"/>
              <a:gd name="T77" fmla="*/ 103791 h 257175"/>
              <a:gd name="T78" fmla="*/ 71053 w 1503679"/>
              <a:gd name="T79" fmla="*/ 153071 h 257175"/>
              <a:gd name="T80" fmla="*/ 113201 w 1503679"/>
              <a:gd name="T81" fmla="*/ 128389 h 257175"/>
              <a:gd name="T82" fmla="*/ 71053 w 1503679"/>
              <a:gd name="T83" fmla="*/ 103791 h 257175"/>
              <a:gd name="T84" fmla="*/ 113201 w 1503679"/>
              <a:gd name="T85" fmla="*/ 128389 h 257175"/>
              <a:gd name="T86" fmla="*/ 71053 w 1503679"/>
              <a:gd name="T87" fmla="*/ 153071 h 257175"/>
              <a:gd name="T88" fmla="*/ 155493 w 1503679"/>
              <a:gd name="T89" fmla="*/ 153071 h 257175"/>
              <a:gd name="T90" fmla="*/ 113201 w 1503679"/>
              <a:gd name="T91" fmla="*/ 128389 h 257175"/>
              <a:gd name="T92" fmla="*/ 155206 w 1503679"/>
              <a:gd name="T93" fmla="*/ 103791 h 257175"/>
              <a:gd name="T94" fmla="*/ 71053 w 1503679"/>
              <a:gd name="T95" fmla="*/ 103791 h 257175"/>
              <a:gd name="T96" fmla="*/ 113201 w 1503679"/>
              <a:gd name="T97" fmla="*/ 128389 h 257175"/>
              <a:gd name="T98" fmla="*/ 155206 w 1503679"/>
              <a:gd name="T99" fmla="*/ 103791 h 2571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57175">
                <a:moveTo>
                  <a:pt x="225364" y="0"/>
                </a:moveTo>
                <a:lnTo>
                  <a:pt x="213740" y="3719"/>
                </a:lnTo>
                <a:lnTo>
                  <a:pt x="0" y="128437"/>
                </a:lnTo>
                <a:lnTo>
                  <a:pt x="213740" y="253143"/>
                </a:lnTo>
                <a:lnTo>
                  <a:pt x="216421" y="254512"/>
                </a:lnTo>
                <a:lnTo>
                  <a:pt x="226689" y="256750"/>
                </a:lnTo>
                <a:lnTo>
                  <a:pt x="237239" y="254449"/>
                </a:lnTo>
                <a:lnTo>
                  <a:pt x="247278" y="247257"/>
                </a:lnTo>
                <a:lnTo>
                  <a:pt x="256017" y="234821"/>
                </a:lnTo>
                <a:lnTo>
                  <a:pt x="256166" y="222946"/>
                </a:lnTo>
                <a:lnTo>
                  <a:pt x="251551" y="212055"/>
                </a:lnTo>
                <a:lnTo>
                  <a:pt x="242578" y="203744"/>
                </a:lnTo>
                <a:lnTo>
                  <a:pt x="162402" y="157003"/>
                </a:lnTo>
                <a:lnTo>
                  <a:pt x="56650" y="157003"/>
                </a:lnTo>
                <a:lnTo>
                  <a:pt x="56650" y="99853"/>
                </a:lnTo>
                <a:lnTo>
                  <a:pt x="162103" y="99853"/>
                </a:lnTo>
                <a:lnTo>
                  <a:pt x="245897" y="50836"/>
                </a:lnTo>
                <a:lnTo>
                  <a:pt x="252453" y="42935"/>
                </a:lnTo>
                <a:lnTo>
                  <a:pt x="255312" y="32722"/>
                </a:lnTo>
                <a:lnTo>
                  <a:pt x="253840" y="20680"/>
                </a:lnTo>
                <a:lnTo>
                  <a:pt x="247400" y="7289"/>
                </a:lnTo>
                <a:lnTo>
                  <a:pt x="237116" y="1326"/>
                </a:lnTo>
                <a:lnTo>
                  <a:pt x="225364" y="0"/>
                </a:lnTo>
                <a:close/>
              </a:path>
              <a:path w="1503679" h="257175">
                <a:moveTo>
                  <a:pt x="162103" y="99853"/>
                </a:moveTo>
                <a:lnTo>
                  <a:pt x="56650" y="99853"/>
                </a:lnTo>
                <a:lnTo>
                  <a:pt x="56650" y="157003"/>
                </a:lnTo>
                <a:lnTo>
                  <a:pt x="162402" y="157003"/>
                </a:lnTo>
                <a:lnTo>
                  <a:pt x="155658" y="153071"/>
                </a:lnTo>
                <a:lnTo>
                  <a:pt x="71128" y="153071"/>
                </a:lnTo>
                <a:lnTo>
                  <a:pt x="71128" y="103791"/>
                </a:lnTo>
                <a:lnTo>
                  <a:pt x="155371" y="103791"/>
                </a:lnTo>
                <a:lnTo>
                  <a:pt x="162103" y="99853"/>
                </a:lnTo>
                <a:close/>
              </a:path>
              <a:path w="1503679" h="257175">
                <a:moveTo>
                  <a:pt x="1503688" y="99853"/>
                </a:moveTo>
                <a:lnTo>
                  <a:pt x="162103" y="99853"/>
                </a:lnTo>
                <a:lnTo>
                  <a:pt x="113321" y="128389"/>
                </a:lnTo>
                <a:lnTo>
                  <a:pt x="162402" y="157003"/>
                </a:lnTo>
                <a:lnTo>
                  <a:pt x="1503688" y="157003"/>
                </a:lnTo>
                <a:lnTo>
                  <a:pt x="1503688" y="99853"/>
                </a:lnTo>
                <a:close/>
              </a:path>
              <a:path w="1503679" h="257175">
                <a:moveTo>
                  <a:pt x="71128" y="103791"/>
                </a:moveTo>
                <a:lnTo>
                  <a:pt x="71128" y="153071"/>
                </a:lnTo>
                <a:lnTo>
                  <a:pt x="113321" y="128389"/>
                </a:lnTo>
                <a:lnTo>
                  <a:pt x="71128" y="103791"/>
                </a:lnTo>
                <a:close/>
              </a:path>
              <a:path w="1503679" h="257175">
                <a:moveTo>
                  <a:pt x="113321" y="128389"/>
                </a:moveTo>
                <a:lnTo>
                  <a:pt x="71128" y="153071"/>
                </a:lnTo>
                <a:lnTo>
                  <a:pt x="155658" y="153071"/>
                </a:lnTo>
                <a:lnTo>
                  <a:pt x="113321" y="128389"/>
                </a:lnTo>
                <a:close/>
              </a:path>
              <a:path w="1503679" h="257175">
                <a:moveTo>
                  <a:pt x="155371" y="103791"/>
                </a:moveTo>
                <a:lnTo>
                  <a:pt x="71128" y="103791"/>
                </a:lnTo>
                <a:lnTo>
                  <a:pt x="113321" y="128389"/>
                </a:lnTo>
                <a:lnTo>
                  <a:pt x="155371" y="103791"/>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9" name="object 9">
            <a:extLst>
              <a:ext uri="{FF2B5EF4-FFF2-40B4-BE49-F238E27FC236}"/>
            </a:extLst>
          </p:cNvPr>
          <p:cNvSpPr txBox="1"/>
          <p:nvPr/>
        </p:nvSpPr>
        <p:spPr>
          <a:xfrm>
            <a:off x="3581400" y="3986214"/>
            <a:ext cx="661988" cy="323165"/>
          </a:xfrm>
          <a:prstGeom prst="rect">
            <a:avLst/>
          </a:prstGeom>
        </p:spPr>
        <p:txBody>
          <a:bodyPr lIns="0" tIns="0" rIns="0" bIns="0">
            <a:spAutoFit/>
          </a:bodyPr>
          <a:lstStyle/>
          <a:p>
            <a:pPr marL="12700">
              <a:defRPr/>
            </a:pPr>
            <a:r>
              <a:rPr sz="2100" spc="-5" dirty="0">
                <a:solidFill>
                  <a:srgbClr val="181817"/>
                </a:solidFill>
                <a:latin typeface="Arial"/>
                <a:cs typeface="Arial"/>
              </a:rPr>
              <a:t>Read</a:t>
            </a:r>
            <a:endParaRPr sz="2100">
              <a:latin typeface="Arial"/>
              <a:cs typeface="Arial"/>
            </a:endParaRPr>
          </a:p>
        </p:txBody>
      </p:sp>
      <p:sp>
        <p:nvSpPr>
          <p:cNvPr id="456714" name="object 10"/>
          <p:cNvSpPr>
            <a:spLocks/>
          </p:cNvSpPr>
          <p:nvPr/>
        </p:nvSpPr>
        <p:spPr bwMode="auto">
          <a:xfrm>
            <a:off x="3446463" y="4894264"/>
            <a:ext cx="1503362" cy="257175"/>
          </a:xfrm>
          <a:custGeom>
            <a:avLst/>
            <a:gdLst>
              <a:gd name="T0" fmla="*/ 225088 w 1503679"/>
              <a:gd name="T1" fmla="*/ 0 h 257175"/>
              <a:gd name="T2" fmla="*/ 213515 w 1503679"/>
              <a:gd name="T3" fmla="*/ 3777 h 257175"/>
              <a:gd name="T4" fmla="*/ 0 w 1503679"/>
              <a:gd name="T5" fmla="*/ 128483 h 257175"/>
              <a:gd name="T6" fmla="*/ 213515 w 1503679"/>
              <a:gd name="T7" fmla="*/ 253201 h 257175"/>
              <a:gd name="T8" fmla="*/ 216202 w 1503679"/>
              <a:gd name="T9" fmla="*/ 254573 h 257175"/>
              <a:gd name="T10" fmla="*/ 226458 w 1503679"/>
              <a:gd name="T11" fmla="*/ 256799 h 257175"/>
              <a:gd name="T12" fmla="*/ 236995 w 1503679"/>
              <a:gd name="T13" fmla="*/ 254488 h 257175"/>
              <a:gd name="T14" fmla="*/ 247021 w 1503679"/>
              <a:gd name="T15" fmla="*/ 247284 h 257175"/>
              <a:gd name="T16" fmla="*/ 255747 w 1503679"/>
              <a:gd name="T17" fmla="*/ 234830 h 257175"/>
              <a:gd name="T18" fmla="*/ 255896 w 1503679"/>
              <a:gd name="T19" fmla="*/ 222951 h 257175"/>
              <a:gd name="T20" fmla="*/ 251286 w 1503679"/>
              <a:gd name="T21" fmla="*/ 212091 h 257175"/>
              <a:gd name="T22" fmla="*/ 242323 w 1503679"/>
              <a:gd name="T23" fmla="*/ 203802 h 257175"/>
              <a:gd name="T24" fmla="*/ 162332 w 1503679"/>
              <a:gd name="T25" fmla="*/ 157058 h 257175"/>
              <a:gd name="T26" fmla="*/ 56590 w 1503679"/>
              <a:gd name="T27" fmla="*/ 157058 h 257175"/>
              <a:gd name="T28" fmla="*/ 56590 w 1503679"/>
              <a:gd name="T29" fmla="*/ 99908 h 257175"/>
              <a:gd name="T30" fmla="*/ 161919 w 1503679"/>
              <a:gd name="T31" fmla="*/ 99908 h 257175"/>
              <a:gd name="T32" fmla="*/ 245708 w 1503679"/>
              <a:gd name="T33" fmla="*/ 50831 h 257175"/>
              <a:gd name="T34" fmla="*/ 252216 w 1503679"/>
              <a:gd name="T35" fmla="*/ 42931 h 257175"/>
              <a:gd name="T36" fmla="*/ 255031 w 1503679"/>
              <a:gd name="T37" fmla="*/ 32719 h 257175"/>
              <a:gd name="T38" fmla="*/ 253523 w 1503679"/>
              <a:gd name="T39" fmla="*/ 20669 h 257175"/>
              <a:gd name="T40" fmla="*/ 247048 w 1503679"/>
              <a:gd name="T41" fmla="*/ 7252 h 257175"/>
              <a:gd name="T42" fmla="*/ 236789 w 1503679"/>
              <a:gd name="T43" fmla="*/ 1306 h 257175"/>
              <a:gd name="T44" fmla="*/ 225088 w 1503679"/>
              <a:gd name="T45" fmla="*/ 0 h 257175"/>
              <a:gd name="T46" fmla="*/ 161919 w 1503679"/>
              <a:gd name="T47" fmla="*/ 99908 h 257175"/>
              <a:gd name="T48" fmla="*/ 56590 w 1503679"/>
              <a:gd name="T49" fmla="*/ 99908 h 257175"/>
              <a:gd name="T50" fmla="*/ 56590 w 1503679"/>
              <a:gd name="T51" fmla="*/ 157058 h 257175"/>
              <a:gd name="T52" fmla="*/ 162332 w 1503679"/>
              <a:gd name="T53" fmla="*/ 157058 h 257175"/>
              <a:gd name="T54" fmla="*/ 155607 w 1503679"/>
              <a:gd name="T55" fmla="*/ 153129 h 257175"/>
              <a:gd name="T56" fmla="*/ 71053 w 1503679"/>
              <a:gd name="T57" fmla="*/ 153129 h 257175"/>
              <a:gd name="T58" fmla="*/ 71053 w 1503679"/>
              <a:gd name="T59" fmla="*/ 103718 h 257175"/>
              <a:gd name="T60" fmla="*/ 155413 w 1503679"/>
              <a:gd name="T61" fmla="*/ 103718 h 257175"/>
              <a:gd name="T62" fmla="*/ 161919 w 1503679"/>
              <a:gd name="T63" fmla="*/ 99908 h 257175"/>
              <a:gd name="T64" fmla="*/ 1502103 w 1503679"/>
              <a:gd name="T65" fmla="*/ 99908 h 257175"/>
              <a:gd name="T66" fmla="*/ 161919 w 1503679"/>
              <a:gd name="T67" fmla="*/ 99908 h 257175"/>
              <a:gd name="T68" fmla="*/ 113281 w 1503679"/>
              <a:gd name="T69" fmla="*/ 128395 h 257175"/>
              <a:gd name="T70" fmla="*/ 162332 w 1503679"/>
              <a:gd name="T71" fmla="*/ 157058 h 257175"/>
              <a:gd name="T72" fmla="*/ 1502103 w 1503679"/>
              <a:gd name="T73" fmla="*/ 157058 h 257175"/>
              <a:gd name="T74" fmla="*/ 1502103 w 1503679"/>
              <a:gd name="T75" fmla="*/ 99908 h 257175"/>
              <a:gd name="T76" fmla="*/ 71053 w 1503679"/>
              <a:gd name="T77" fmla="*/ 103718 h 257175"/>
              <a:gd name="T78" fmla="*/ 71053 w 1503679"/>
              <a:gd name="T79" fmla="*/ 153129 h 257175"/>
              <a:gd name="T80" fmla="*/ 113281 w 1503679"/>
              <a:gd name="T81" fmla="*/ 128395 h 257175"/>
              <a:gd name="T82" fmla="*/ 71053 w 1503679"/>
              <a:gd name="T83" fmla="*/ 103718 h 257175"/>
              <a:gd name="T84" fmla="*/ 113281 w 1503679"/>
              <a:gd name="T85" fmla="*/ 128395 h 257175"/>
              <a:gd name="T86" fmla="*/ 71053 w 1503679"/>
              <a:gd name="T87" fmla="*/ 153129 h 257175"/>
              <a:gd name="T88" fmla="*/ 155607 w 1503679"/>
              <a:gd name="T89" fmla="*/ 153129 h 257175"/>
              <a:gd name="T90" fmla="*/ 113281 w 1503679"/>
              <a:gd name="T91" fmla="*/ 128395 h 257175"/>
              <a:gd name="T92" fmla="*/ 155413 w 1503679"/>
              <a:gd name="T93" fmla="*/ 103718 h 257175"/>
              <a:gd name="T94" fmla="*/ 71053 w 1503679"/>
              <a:gd name="T95" fmla="*/ 103718 h 257175"/>
              <a:gd name="T96" fmla="*/ 113281 w 1503679"/>
              <a:gd name="T97" fmla="*/ 128395 h 257175"/>
              <a:gd name="T98" fmla="*/ 155413 w 1503679"/>
              <a:gd name="T99" fmla="*/ 103718 h 2571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03679" h="257175">
                <a:moveTo>
                  <a:pt x="225324" y="0"/>
                </a:moveTo>
                <a:lnTo>
                  <a:pt x="213740" y="3777"/>
                </a:lnTo>
                <a:lnTo>
                  <a:pt x="0" y="128483"/>
                </a:lnTo>
                <a:lnTo>
                  <a:pt x="213740" y="253201"/>
                </a:lnTo>
                <a:lnTo>
                  <a:pt x="216432" y="254573"/>
                </a:lnTo>
                <a:lnTo>
                  <a:pt x="226698" y="256799"/>
                </a:lnTo>
                <a:lnTo>
                  <a:pt x="237245" y="254488"/>
                </a:lnTo>
                <a:lnTo>
                  <a:pt x="247281" y="247284"/>
                </a:lnTo>
                <a:lnTo>
                  <a:pt x="256017" y="234830"/>
                </a:lnTo>
                <a:lnTo>
                  <a:pt x="256166" y="222951"/>
                </a:lnTo>
                <a:lnTo>
                  <a:pt x="251551" y="212091"/>
                </a:lnTo>
                <a:lnTo>
                  <a:pt x="242578" y="203802"/>
                </a:lnTo>
                <a:lnTo>
                  <a:pt x="162502" y="157058"/>
                </a:lnTo>
                <a:lnTo>
                  <a:pt x="56650" y="157058"/>
                </a:lnTo>
                <a:lnTo>
                  <a:pt x="56650" y="99908"/>
                </a:lnTo>
                <a:lnTo>
                  <a:pt x="162089" y="99908"/>
                </a:lnTo>
                <a:lnTo>
                  <a:pt x="245968" y="50831"/>
                </a:lnTo>
                <a:lnTo>
                  <a:pt x="252481" y="42931"/>
                </a:lnTo>
                <a:lnTo>
                  <a:pt x="255301" y="32719"/>
                </a:lnTo>
                <a:lnTo>
                  <a:pt x="253789" y="20669"/>
                </a:lnTo>
                <a:lnTo>
                  <a:pt x="247308" y="7252"/>
                </a:lnTo>
                <a:lnTo>
                  <a:pt x="237039" y="1306"/>
                </a:lnTo>
                <a:lnTo>
                  <a:pt x="225324" y="0"/>
                </a:lnTo>
                <a:close/>
              </a:path>
              <a:path w="1503679" h="257175">
                <a:moveTo>
                  <a:pt x="162089" y="99908"/>
                </a:moveTo>
                <a:lnTo>
                  <a:pt x="56650" y="99908"/>
                </a:lnTo>
                <a:lnTo>
                  <a:pt x="56650" y="157058"/>
                </a:lnTo>
                <a:lnTo>
                  <a:pt x="162502" y="157058"/>
                </a:lnTo>
                <a:lnTo>
                  <a:pt x="155772" y="153129"/>
                </a:lnTo>
                <a:lnTo>
                  <a:pt x="71128" y="153129"/>
                </a:lnTo>
                <a:lnTo>
                  <a:pt x="71128" y="103718"/>
                </a:lnTo>
                <a:lnTo>
                  <a:pt x="155578" y="103718"/>
                </a:lnTo>
                <a:lnTo>
                  <a:pt x="162089" y="99908"/>
                </a:lnTo>
                <a:close/>
              </a:path>
              <a:path w="1503679" h="257175">
                <a:moveTo>
                  <a:pt x="1503688" y="99908"/>
                </a:moveTo>
                <a:lnTo>
                  <a:pt x="162089" y="99908"/>
                </a:lnTo>
                <a:lnTo>
                  <a:pt x="113401" y="128395"/>
                </a:lnTo>
                <a:lnTo>
                  <a:pt x="162502" y="157058"/>
                </a:lnTo>
                <a:lnTo>
                  <a:pt x="1503688" y="157058"/>
                </a:lnTo>
                <a:lnTo>
                  <a:pt x="1503688" y="99908"/>
                </a:lnTo>
                <a:close/>
              </a:path>
              <a:path w="1503679" h="257175">
                <a:moveTo>
                  <a:pt x="71128" y="103718"/>
                </a:moveTo>
                <a:lnTo>
                  <a:pt x="71128" y="153129"/>
                </a:lnTo>
                <a:lnTo>
                  <a:pt x="113401" y="128395"/>
                </a:lnTo>
                <a:lnTo>
                  <a:pt x="71128" y="103718"/>
                </a:lnTo>
                <a:close/>
              </a:path>
              <a:path w="1503679" h="257175">
                <a:moveTo>
                  <a:pt x="113401" y="128395"/>
                </a:moveTo>
                <a:lnTo>
                  <a:pt x="71128" y="153129"/>
                </a:lnTo>
                <a:lnTo>
                  <a:pt x="155772" y="153129"/>
                </a:lnTo>
                <a:lnTo>
                  <a:pt x="113401" y="128395"/>
                </a:lnTo>
                <a:close/>
              </a:path>
              <a:path w="1503679" h="257175">
                <a:moveTo>
                  <a:pt x="155578" y="103718"/>
                </a:moveTo>
                <a:lnTo>
                  <a:pt x="71128" y="103718"/>
                </a:lnTo>
                <a:lnTo>
                  <a:pt x="113401" y="128395"/>
                </a:lnTo>
                <a:lnTo>
                  <a:pt x="155578" y="103718"/>
                </a:lnTo>
                <a:close/>
              </a:path>
            </a:pathLst>
          </a:custGeom>
          <a:solidFill>
            <a:srgbClr val="18181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11" name="object 11">
            <a:extLst>
              <a:ext uri="{FF2B5EF4-FFF2-40B4-BE49-F238E27FC236}"/>
            </a:extLst>
          </p:cNvPr>
          <p:cNvSpPr txBox="1"/>
          <p:nvPr/>
        </p:nvSpPr>
        <p:spPr>
          <a:xfrm>
            <a:off x="3581400" y="5205414"/>
            <a:ext cx="661988" cy="323165"/>
          </a:xfrm>
          <a:prstGeom prst="rect">
            <a:avLst/>
          </a:prstGeom>
        </p:spPr>
        <p:txBody>
          <a:bodyPr lIns="0" tIns="0" rIns="0" bIns="0">
            <a:spAutoFit/>
          </a:bodyPr>
          <a:lstStyle/>
          <a:p>
            <a:pPr marL="12700">
              <a:defRPr/>
            </a:pPr>
            <a:r>
              <a:rPr sz="2100" spc="-5" dirty="0">
                <a:solidFill>
                  <a:srgbClr val="181817"/>
                </a:solidFill>
                <a:latin typeface="Arial"/>
                <a:cs typeface="Arial"/>
              </a:rPr>
              <a:t>Read</a:t>
            </a:r>
            <a:endParaRPr sz="2100">
              <a:latin typeface="Arial"/>
              <a:cs typeface="Arial"/>
            </a:endParaRPr>
          </a:p>
        </p:txBody>
      </p:sp>
      <p:sp>
        <p:nvSpPr>
          <p:cNvPr id="456716" name="object 12"/>
          <p:cNvSpPr>
            <a:spLocks noChangeArrowheads="1"/>
          </p:cNvSpPr>
          <p:nvPr/>
        </p:nvSpPr>
        <p:spPr bwMode="auto">
          <a:xfrm>
            <a:off x="2773363" y="2146301"/>
            <a:ext cx="622300" cy="3482975"/>
          </a:xfrm>
          <a:prstGeom prst="rect">
            <a:avLst/>
          </a:prstGeom>
          <a:blipFill dpi="0" rotWithShape="1">
            <a:blip r:embed="rId4"/>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6717" name="object 13"/>
          <p:cNvSpPr>
            <a:spLocks noChangeArrowheads="1"/>
          </p:cNvSpPr>
          <p:nvPr/>
        </p:nvSpPr>
        <p:spPr bwMode="auto">
          <a:xfrm>
            <a:off x="2851151" y="4811714"/>
            <a:ext cx="403225" cy="915987"/>
          </a:xfrm>
          <a:prstGeom prst="rect">
            <a:avLst/>
          </a:prstGeom>
          <a:blipFill dpi="0" rotWithShape="1">
            <a:blip r:embed="rId5"/>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6718" name="object 14"/>
          <p:cNvSpPr>
            <a:spLocks noChangeArrowheads="1"/>
          </p:cNvSpPr>
          <p:nvPr/>
        </p:nvSpPr>
        <p:spPr bwMode="auto">
          <a:xfrm>
            <a:off x="2819401" y="2171700"/>
            <a:ext cx="530225" cy="3392488"/>
          </a:xfrm>
          <a:prstGeom prst="rect">
            <a:avLst/>
          </a:prstGeom>
          <a:blipFill dpi="0" rotWithShape="1">
            <a:blip r:embed="rId6"/>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15" name="object 15">
            <a:extLst>
              <a:ext uri="{FF2B5EF4-FFF2-40B4-BE49-F238E27FC236}"/>
            </a:extLst>
          </p:cNvPr>
          <p:cNvSpPr txBox="1"/>
          <p:nvPr/>
        </p:nvSpPr>
        <p:spPr>
          <a:xfrm>
            <a:off x="2819400" y="2170947"/>
            <a:ext cx="261610" cy="3393440"/>
          </a:xfrm>
          <a:prstGeom prst="rect">
            <a:avLst/>
          </a:prstGeom>
          <a:ln w="12700">
            <a:solidFill>
              <a:srgbClr val="000000"/>
            </a:solidFill>
          </a:ln>
        </p:spPr>
        <p:txBody>
          <a:bodyPr vert="vert270" lIns="0" tIns="0" rIns="0" bIns="0">
            <a:spAutoFit/>
          </a:bodyPr>
          <a:lstStyle/>
          <a:p>
            <a:pPr marL="19050">
              <a:defRPr/>
            </a:pPr>
            <a:r>
              <a:rPr sz="1700" spc="-5" dirty="0">
                <a:latin typeface="Arial"/>
                <a:cs typeface="Arial"/>
              </a:rPr>
              <a:t>Driver</a:t>
            </a:r>
            <a:endParaRPr sz="1700">
              <a:latin typeface="Arial"/>
              <a:cs typeface="Arial"/>
            </a:endParaRPr>
          </a:p>
        </p:txBody>
      </p:sp>
      <p:sp>
        <p:nvSpPr>
          <p:cNvPr id="456720" name="object 16"/>
          <p:cNvSpPr>
            <a:spLocks noChangeArrowheads="1"/>
          </p:cNvSpPr>
          <p:nvPr/>
        </p:nvSpPr>
        <p:spPr bwMode="auto">
          <a:xfrm>
            <a:off x="1846264" y="238126"/>
            <a:ext cx="2484437" cy="593725"/>
          </a:xfrm>
          <a:prstGeom prst="rect">
            <a:avLst/>
          </a:prstGeom>
          <a:blipFill dpi="0" rotWithShape="1">
            <a:blip r:embed="rId7"/>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6721" name="object 17"/>
          <p:cNvSpPr>
            <a:spLocks noChangeArrowheads="1"/>
          </p:cNvSpPr>
          <p:nvPr/>
        </p:nvSpPr>
        <p:spPr bwMode="auto">
          <a:xfrm>
            <a:off x="2090738" y="415925"/>
            <a:ext cx="1974850" cy="368300"/>
          </a:xfrm>
          <a:prstGeom prst="rect">
            <a:avLst/>
          </a:prstGeom>
          <a:blipFill dpi="0" rotWithShape="1">
            <a:blip r:embed="rId8"/>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6722" name="object 18"/>
          <p:cNvSpPr>
            <a:spLocks noChangeArrowheads="1"/>
          </p:cNvSpPr>
          <p:nvPr/>
        </p:nvSpPr>
        <p:spPr bwMode="auto">
          <a:xfrm>
            <a:off x="5022850" y="2236788"/>
            <a:ext cx="1949450" cy="1014412"/>
          </a:xfrm>
          <a:prstGeom prst="rect">
            <a:avLst/>
          </a:prstGeom>
          <a:blipFill dpi="0" rotWithShape="1">
            <a:blip r:embed="rId9"/>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6723" name="object 19"/>
          <p:cNvSpPr>
            <a:spLocks noChangeArrowheads="1"/>
          </p:cNvSpPr>
          <p:nvPr/>
        </p:nvSpPr>
        <p:spPr bwMode="auto">
          <a:xfrm>
            <a:off x="5838826" y="2816226"/>
            <a:ext cx="85725" cy="85725"/>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6724" name="object 20"/>
          <p:cNvSpPr>
            <a:spLocks/>
          </p:cNvSpPr>
          <p:nvPr/>
        </p:nvSpPr>
        <p:spPr bwMode="auto">
          <a:xfrm>
            <a:off x="6697664" y="2257425"/>
            <a:ext cx="231775" cy="927100"/>
          </a:xfrm>
          <a:custGeom>
            <a:avLst/>
            <a:gdLst>
              <a:gd name="T0" fmla="*/ 228861 w 232410"/>
              <a:gd name="T1" fmla="*/ 0 h 928369"/>
              <a:gd name="T2" fmla="*/ 0 w 232410"/>
              <a:gd name="T3" fmla="*/ 230463 h 928369"/>
              <a:gd name="T4" fmla="*/ 0 w 232410"/>
              <a:gd name="T5" fmla="*/ 921669 h 928369"/>
              <a:gd name="T6" fmla="*/ 228861 w 232410"/>
              <a:gd name="T7" fmla="*/ 691237 h 928369"/>
              <a:gd name="T8" fmla="*/ 228861 w 232410"/>
              <a:gd name="T9" fmla="*/ 0 h 9283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69">
                <a:moveTo>
                  <a:pt x="232013" y="0"/>
                </a:moveTo>
                <a:lnTo>
                  <a:pt x="0" y="232044"/>
                </a:lnTo>
                <a:lnTo>
                  <a:pt x="0" y="927994"/>
                </a:lnTo>
                <a:lnTo>
                  <a:pt x="232013" y="695980"/>
                </a:lnTo>
                <a:lnTo>
                  <a:pt x="232013" y="0"/>
                </a:lnTo>
                <a:close/>
              </a:path>
            </a:pathLst>
          </a:custGeom>
          <a:solidFill>
            <a:srgbClr val="A82C01"/>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6725" name="object 21"/>
          <p:cNvSpPr>
            <a:spLocks/>
          </p:cNvSpPr>
          <p:nvPr/>
        </p:nvSpPr>
        <p:spPr bwMode="auto">
          <a:xfrm>
            <a:off x="5065714" y="2257426"/>
            <a:ext cx="1863725" cy="231775"/>
          </a:xfrm>
          <a:custGeom>
            <a:avLst/>
            <a:gdLst>
              <a:gd name="T0" fmla="*/ 1860801 w 1864360"/>
              <a:gd name="T1" fmla="*/ 0 h 232410"/>
              <a:gd name="T2" fmla="*/ 231496 w 1864360"/>
              <a:gd name="T3" fmla="*/ 0 h 232410"/>
              <a:gd name="T4" fmla="*/ 0 w 1864360"/>
              <a:gd name="T5" fmla="*/ 228891 h 232410"/>
              <a:gd name="T6" fmla="*/ 1629183 w 1864360"/>
              <a:gd name="T7" fmla="*/ 228891 h 232410"/>
              <a:gd name="T8" fmla="*/ 1860801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3973" y="0"/>
                </a:moveTo>
                <a:lnTo>
                  <a:pt x="231891" y="0"/>
                </a:lnTo>
                <a:lnTo>
                  <a:pt x="0" y="232044"/>
                </a:lnTo>
                <a:lnTo>
                  <a:pt x="1631960" y="232044"/>
                </a:lnTo>
                <a:lnTo>
                  <a:pt x="1863973" y="0"/>
                </a:lnTo>
                <a:close/>
              </a:path>
            </a:pathLst>
          </a:custGeom>
          <a:solidFill>
            <a:srgbClr val="DB5F34"/>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6726" name="object 22"/>
          <p:cNvSpPr txBox="1">
            <a:spLocks noChangeArrowheads="1"/>
          </p:cNvSpPr>
          <p:nvPr/>
        </p:nvSpPr>
        <p:spPr bwMode="auto">
          <a:xfrm>
            <a:off x="5065713" y="2489200"/>
            <a:ext cx="1631950" cy="369332"/>
          </a:xfrm>
          <a:prstGeom prst="rect">
            <a:avLst/>
          </a:prstGeom>
          <a:solidFill>
            <a:srgbClr val="D2380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54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r>
              <a:rPr lang="en-US" altLang="en-US" sz="2400">
                <a:solidFill>
                  <a:srgbClr val="181817"/>
                </a:solidFill>
                <a:latin typeface="Arial" panose="020B0604020202020204" pitchFamily="34" charset="0"/>
              </a:rPr>
              <a:t>Primary</a:t>
            </a:r>
            <a:endParaRPr lang="en-US" altLang="en-US" sz="2400">
              <a:latin typeface="Arial" panose="020B0604020202020204" pitchFamily="34" charset="0"/>
            </a:endParaRPr>
          </a:p>
        </p:txBody>
      </p:sp>
      <p:sp>
        <p:nvSpPr>
          <p:cNvPr id="456727" name="object 23"/>
          <p:cNvSpPr>
            <a:spLocks noChangeArrowheads="1"/>
          </p:cNvSpPr>
          <p:nvPr/>
        </p:nvSpPr>
        <p:spPr bwMode="auto">
          <a:xfrm>
            <a:off x="5026025" y="3427414"/>
            <a:ext cx="1949450" cy="1011237"/>
          </a:xfrm>
          <a:prstGeom prst="rect">
            <a:avLst/>
          </a:prstGeom>
          <a:blipFill dpi="0" rotWithShape="1">
            <a:blip r:embed="rId11"/>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6728" name="object 24"/>
          <p:cNvSpPr>
            <a:spLocks noChangeArrowheads="1"/>
          </p:cNvSpPr>
          <p:nvPr/>
        </p:nvSpPr>
        <p:spPr bwMode="auto">
          <a:xfrm>
            <a:off x="5843589" y="4006851"/>
            <a:ext cx="84137" cy="85725"/>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6729" name="object 25"/>
          <p:cNvSpPr>
            <a:spLocks/>
          </p:cNvSpPr>
          <p:nvPr/>
        </p:nvSpPr>
        <p:spPr bwMode="auto">
          <a:xfrm>
            <a:off x="6700838" y="3446464"/>
            <a:ext cx="233362" cy="928687"/>
          </a:xfrm>
          <a:custGeom>
            <a:avLst/>
            <a:gdLst>
              <a:gd name="T0" fmla="*/ 236835 w 232410"/>
              <a:gd name="T1" fmla="*/ 0 h 928370"/>
              <a:gd name="T2" fmla="*/ 0 w 232410"/>
              <a:gd name="T3" fmla="*/ 232408 h 928370"/>
              <a:gd name="T4" fmla="*/ 0 w 232410"/>
              <a:gd name="T5" fmla="*/ 929569 h 928370"/>
              <a:gd name="T6" fmla="*/ 236835 w 232410"/>
              <a:gd name="T7" fmla="*/ 697145 h 928370"/>
              <a:gd name="T8" fmla="*/ 236835 w 232410"/>
              <a:gd name="T9" fmla="*/ 0 h 9283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70">
                <a:moveTo>
                  <a:pt x="232044" y="0"/>
                </a:moveTo>
                <a:lnTo>
                  <a:pt x="0" y="232013"/>
                </a:lnTo>
                <a:lnTo>
                  <a:pt x="0" y="927984"/>
                </a:lnTo>
                <a:lnTo>
                  <a:pt x="232044" y="695955"/>
                </a:lnTo>
                <a:lnTo>
                  <a:pt x="232044" y="0"/>
                </a:lnTo>
                <a:close/>
              </a:path>
            </a:pathLst>
          </a:custGeom>
          <a:solidFill>
            <a:srgbClr val="49872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6730" name="object 26"/>
          <p:cNvSpPr>
            <a:spLocks/>
          </p:cNvSpPr>
          <p:nvPr/>
        </p:nvSpPr>
        <p:spPr bwMode="auto">
          <a:xfrm>
            <a:off x="5068888" y="3446464"/>
            <a:ext cx="1865312" cy="231775"/>
          </a:xfrm>
          <a:custGeom>
            <a:avLst/>
            <a:gdLst>
              <a:gd name="T0" fmla="*/ 1868768 w 1864360"/>
              <a:gd name="T1" fmla="*/ 0 h 232410"/>
              <a:gd name="T2" fmla="*/ 232638 w 1864360"/>
              <a:gd name="T3" fmla="*/ 0 h 232410"/>
              <a:gd name="T4" fmla="*/ 0 w 1864360"/>
              <a:gd name="T5" fmla="*/ 228861 h 232410"/>
              <a:gd name="T6" fmla="*/ 1636131 w 1864360"/>
              <a:gd name="T7" fmla="*/ 228861 h 232410"/>
              <a:gd name="T8" fmla="*/ 1868768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4004" y="0"/>
                </a:moveTo>
                <a:lnTo>
                  <a:pt x="232044" y="0"/>
                </a:lnTo>
                <a:lnTo>
                  <a:pt x="0" y="232013"/>
                </a:lnTo>
                <a:lnTo>
                  <a:pt x="1631960" y="232013"/>
                </a:lnTo>
                <a:lnTo>
                  <a:pt x="1864004" y="0"/>
                </a:lnTo>
                <a:close/>
              </a:path>
            </a:pathLst>
          </a:custGeom>
          <a:solidFill>
            <a:srgbClr val="7BB959"/>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27" name="object 27">
            <a:extLst>
              <a:ext uri="{FF2B5EF4-FFF2-40B4-BE49-F238E27FC236}"/>
            </a:extLst>
          </p:cNvPr>
          <p:cNvSpPr txBox="1"/>
          <p:nvPr/>
        </p:nvSpPr>
        <p:spPr>
          <a:xfrm>
            <a:off x="5068888" y="3678238"/>
            <a:ext cx="1631950" cy="369332"/>
          </a:xfrm>
          <a:prstGeom prst="rect">
            <a:avLst/>
          </a:prstGeom>
          <a:solidFill>
            <a:srgbClr val="5CA82F"/>
          </a:solidFill>
        </p:spPr>
        <p:txBody>
          <a:bodyPr lIns="0" tIns="0" rIns="0" bIns="0">
            <a:spAutoFit/>
          </a:bodyPr>
          <a:lstStyle/>
          <a:p>
            <a:pPr marL="22225">
              <a:defRPr/>
            </a:pPr>
            <a:r>
              <a:rPr sz="2400" dirty="0">
                <a:solidFill>
                  <a:srgbClr val="181817"/>
                </a:solidFill>
                <a:latin typeface="Arial"/>
                <a:cs typeface="Arial"/>
              </a:rPr>
              <a:t>S</a:t>
            </a:r>
            <a:r>
              <a:rPr sz="2400" spc="-10" dirty="0">
                <a:solidFill>
                  <a:srgbClr val="181817"/>
                </a:solidFill>
                <a:latin typeface="Arial"/>
                <a:cs typeface="Arial"/>
              </a:rPr>
              <a:t>e</a:t>
            </a:r>
            <a:r>
              <a:rPr sz="2400" dirty="0">
                <a:solidFill>
                  <a:srgbClr val="181817"/>
                </a:solidFill>
                <a:latin typeface="Arial"/>
                <a:cs typeface="Arial"/>
              </a:rPr>
              <a:t>con</a:t>
            </a:r>
            <a:r>
              <a:rPr sz="2400" spc="-10" dirty="0">
                <a:solidFill>
                  <a:srgbClr val="181817"/>
                </a:solidFill>
                <a:latin typeface="Arial"/>
                <a:cs typeface="Arial"/>
              </a:rPr>
              <a:t>d</a:t>
            </a:r>
            <a:r>
              <a:rPr sz="2400" spc="-5" dirty="0">
                <a:solidFill>
                  <a:srgbClr val="181817"/>
                </a:solidFill>
                <a:latin typeface="Arial"/>
                <a:cs typeface="Arial"/>
              </a:rPr>
              <a:t>ary</a:t>
            </a:r>
            <a:endParaRPr sz="2400">
              <a:latin typeface="Arial"/>
              <a:cs typeface="Arial"/>
            </a:endParaRPr>
          </a:p>
        </p:txBody>
      </p:sp>
      <p:sp>
        <p:nvSpPr>
          <p:cNvPr id="456732" name="object 28"/>
          <p:cNvSpPr>
            <a:spLocks noChangeArrowheads="1"/>
          </p:cNvSpPr>
          <p:nvPr/>
        </p:nvSpPr>
        <p:spPr bwMode="auto">
          <a:xfrm>
            <a:off x="5022850" y="4616451"/>
            <a:ext cx="1949450" cy="1012825"/>
          </a:xfrm>
          <a:prstGeom prst="rect">
            <a:avLst/>
          </a:prstGeom>
          <a:blipFill dpi="0" rotWithShape="1">
            <a:blip r:embed="rId1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6733" name="object 29"/>
          <p:cNvSpPr>
            <a:spLocks noChangeArrowheads="1"/>
          </p:cNvSpPr>
          <p:nvPr/>
        </p:nvSpPr>
        <p:spPr bwMode="auto">
          <a:xfrm>
            <a:off x="5838826" y="5197475"/>
            <a:ext cx="85725" cy="84138"/>
          </a:xfrm>
          <a:prstGeom prst="rect">
            <a:avLst/>
          </a:prstGeom>
          <a:blipFill dpi="0" rotWithShape="1">
            <a:blip r:embed="rId10"/>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a:p>
        </p:txBody>
      </p:sp>
      <p:sp>
        <p:nvSpPr>
          <p:cNvPr id="456734" name="object 30"/>
          <p:cNvSpPr>
            <a:spLocks/>
          </p:cNvSpPr>
          <p:nvPr/>
        </p:nvSpPr>
        <p:spPr bwMode="auto">
          <a:xfrm>
            <a:off x="6697664" y="4637088"/>
            <a:ext cx="231775" cy="927100"/>
          </a:xfrm>
          <a:custGeom>
            <a:avLst/>
            <a:gdLst>
              <a:gd name="T0" fmla="*/ 228861 w 232410"/>
              <a:gd name="T1" fmla="*/ 0 h 928370"/>
              <a:gd name="T2" fmla="*/ 0 w 232410"/>
              <a:gd name="T3" fmla="*/ 230315 h 928370"/>
              <a:gd name="T4" fmla="*/ 0 w 232410"/>
              <a:gd name="T5" fmla="*/ 921537 h 928370"/>
              <a:gd name="T6" fmla="*/ 228861 w 232410"/>
              <a:gd name="T7" fmla="*/ 691208 h 928370"/>
              <a:gd name="T8" fmla="*/ 228861 w 232410"/>
              <a:gd name="T9" fmla="*/ 0 h 9283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410" h="928370">
                <a:moveTo>
                  <a:pt x="232013" y="0"/>
                </a:moveTo>
                <a:lnTo>
                  <a:pt x="0" y="231897"/>
                </a:lnTo>
                <a:lnTo>
                  <a:pt x="0" y="927866"/>
                </a:lnTo>
                <a:lnTo>
                  <a:pt x="232013" y="695955"/>
                </a:lnTo>
                <a:lnTo>
                  <a:pt x="232013" y="0"/>
                </a:lnTo>
                <a:close/>
              </a:path>
            </a:pathLst>
          </a:custGeom>
          <a:solidFill>
            <a:srgbClr val="498727"/>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456735" name="object 31"/>
          <p:cNvSpPr>
            <a:spLocks/>
          </p:cNvSpPr>
          <p:nvPr/>
        </p:nvSpPr>
        <p:spPr bwMode="auto">
          <a:xfrm>
            <a:off x="5065714" y="4637089"/>
            <a:ext cx="1863725" cy="231775"/>
          </a:xfrm>
          <a:custGeom>
            <a:avLst/>
            <a:gdLst>
              <a:gd name="T0" fmla="*/ 1860801 w 1864360"/>
              <a:gd name="T1" fmla="*/ 0 h 232410"/>
              <a:gd name="T2" fmla="*/ 231496 w 1864360"/>
              <a:gd name="T3" fmla="*/ 0 h 232410"/>
              <a:gd name="T4" fmla="*/ 0 w 1864360"/>
              <a:gd name="T5" fmla="*/ 228746 h 232410"/>
              <a:gd name="T6" fmla="*/ 1629183 w 1864360"/>
              <a:gd name="T7" fmla="*/ 228746 h 232410"/>
              <a:gd name="T8" fmla="*/ 1860801 w 1864360"/>
              <a:gd name="T9" fmla="*/ 0 h 2324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64360" h="232410">
                <a:moveTo>
                  <a:pt x="1863973" y="0"/>
                </a:moveTo>
                <a:lnTo>
                  <a:pt x="231891" y="0"/>
                </a:lnTo>
                <a:lnTo>
                  <a:pt x="0" y="231897"/>
                </a:lnTo>
                <a:lnTo>
                  <a:pt x="1631960" y="231897"/>
                </a:lnTo>
                <a:lnTo>
                  <a:pt x="1863973" y="0"/>
                </a:lnTo>
                <a:close/>
              </a:path>
            </a:pathLst>
          </a:custGeom>
          <a:solidFill>
            <a:srgbClr val="7BB959"/>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IN"/>
          </a:p>
        </p:txBody>
      </p:sp>
      <p:sp>
        <p:nvSpPr>
          <p:cNvPr id="32" name="object 32">
            <a:extLst>
              <a:ext uri="{FF2B5EF4-FFF2-40B4-BE49-F238E27FC236}"/>
            </a:extLst>
          </p:cNvPr>
          <p:cNvSpPr txBox="1"/>
          <p:nvPr/>
        </p:nvSpPr>
        <p:spPr>
          <a:xfrm>
            <a:off x="5065713" y="4868863"/>
            <a:ext cx="1631950" cy="369332"/>
          </a:xfrm>
          <a:prstGeom prst="rect">
            <a:avLst/>
          </a:prstGeom>
          <a:solidFill>
            <a:srgbClr val="5CA82F"/>
          </a:solidFill>
        </p:spPr>
        <p:txBody>
          <a:bodyPr lIns="0" tIns="0" rIns="0" bIns="0">
            <a:spAutoFit/>
          </a:bodyPr>
          <a:lstStyle/>
          <a:p>
            <a:pPr marL="25400">
              <a:defRPr/>
            </a:pPr>
            <a:r>
              <a:rPr sz="2400" dirty="0">
                <a:solidFill>
                  <a:srgbClr val="181817"/>
                </a:solidFill>
                <a:latin typeface="Arial"/>
                <a:cs typeface="Arial"/>
              </a:rPr>
              <a:t>S</a:t>
            </a:r>
            <a:r>
              <a:rPr sz="2400" spc="-10" dirty="0">
                <a:solidFill>
                  <a:srgbClr val="181817"/>
                </a:solidFill>
                <a:latin typeface="Arial"/>
                <a:cs typeface="Arial"/>
              </a:rPr>
              <a:t>e</a:t>
            </a:r>
            <a:r>
              <a:rPr sz="2400" dirty="0">
                <a:solidFill>
                  <a:srgbClr val="181817"/>
                </a:solidFill>
                <a:latin typeface="Arial"/>
                <a:cs typeface="Arial"/>
              </a:rPr>
              <a:t>con</a:t>
            </a:r>
            <a:r>
              <a:rPr sz="2400" spc="-10" dirty="0">
                <a:solidFill>
                  <a:srgbClr val="181817"/>
                </a:solidFill>
                <a:latin typeface="Arial"/>
                <a:cs typeface="Arial"/>
              </a:rPr>
              <a:t>d</a:t>
            </a:r>
            <a:r>
              <a:rPr sz="2400" spc="-5" dirty="0">
                <a:solidFill>
                  <a:srgbClr val="181817"/>
                </a:solidFill>
                <a:latin typeface="Arial"/>
                <a:cs typeface="Arial"/>
              </a:rPr>
              <a:t>ary</a:t>
            </a:r>
            <a:endParaRPr sz="2400">
              <a:latin typeface="Arial"/>
              <a:cs typeface="Arial"/>
            </a:endParaRPr>
          </a:p>
        </p:txBody>
      </p:sp>
      <p:sp>
        <p:nvSpPr>
          <p:cNvPr id="456737" name="object 3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5400">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84718FC0-55E8-4BEE-B209-95A7E5CBD29C}" type="slidenum">
              <a:rPr lang="en-US" altLang="en-US" smtClean="0">
                <a:solidFill>
                  <a:srgbClr val="032280"/>
                </a:solidFill>
                <a:latin typeface="Arial" panose="020B0604020202020204" pitchFamily="34" charset="0"/>
              </a:rPr>
              <a:pPr/>
              <a:t>99</a:t>
            </a:fld>
            <a:endParaRPr lang="en-US" altLang="en-US" smtClean="0">
              <a:solidFill>
                <a:srgbClr val="032280"/>
              </a:solidFill>
              <a:latin typeface="Arial" panose="020B0604020202020204" pitchFamily="34" charset="0"/>
            </a:endParaRPr>
          </a:p>
        </p:txBody>
      </p:sp>
    </p:spTree>
    <p:extLst>
      <p:ext uri="{BB962C8B-B14F-4D97-AF65-F5344CB8AC3E}">
        <p14:creationId xmlns:p14="http://schemas.microsoft.com/office/powerpoint/2010/main" val="29160494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1361</TotalTime>
  <Words>5632</Words>
  <Application>Microsoft Office PowerPoint</Application>
  <PresentationFormat>Widescreen</PresentationFormat>
  <Paragraphs>764</Paragraphs>
  <Slides>124</Slides>
  <Notes>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124</vt:i4>
      </vt:variant>
    </vt:vector>
  </HeadingPairs>
  <TitlesOfParts>
    <vt:vector size="136" baseType="lpstr">
      <vt:lpstr>Arial</vt:lpstr>
      <vt:lpstr>Book Antiqua</vt:lpstr>
      <vt:lpstr>Calibri</vt:lpstr>
      <vt:lpstr>Droid Serif</vt:lpstr>
      <vt:lpstr>inherit</vt:lpstr>
      <vt:lpstr>Open Sans</vt:lpstr>
      <vt:lpstr>Source Sans Pro</vt:lpstr>
      <vt:lpstr>Times New Roman</vt:lpstr>
      <vt:lpstr>Tw Cen MT</vt:lpstr>
      <vt:lpstr>Tw Cen MT Condensed</vt:lpstr>
      <vt:lpstr>Wingdings 3</vt:lpstr>
      <vt:lpstr>Integral</vt:lpstr>
      <vt:lpstr>Apache Tomcat 8</vt:lpstr>
      <vt:lpstr>Tomcat architecture </vt:lpstr>
      <vt:lpstr>Server</vt:lpstr>
      <vt:lpstr>Server</vt:lpstr>
      <vt:lpstr>Server attributes</vt:lpstr>
      <vt:lpstr>Service</vt:lpstr>
      <vt:lpstr>Service attributes</vt:lpstr>
      <vt:lpstr>PowerPoint Presentation</vt:lpstr>
      <vt:lpstr>connectors</vt:lpstr>
      <vt:lpstr>connector</vt:lpstr>
      <vt:lpstr>connector</vt:lpstr>
      <vt:lpstr>connector</vt:lpstr>
      <vt:lpstr>connector</vt:lpstr>
      <vt:lpstr>connector</vt:lpstr>
      <vt:lpstr>connector</vt:lpstr>
      <vt:lpstr>Connector</vt:lpstr>
      <vt:lpstr>Connector</vt:lpstr>
      <vt:lpstr>Connector</vt:lpstr>
      <vt:lpstr>Connector</vt:lpstr>
      <vt:lpstr>Connector</vt:lpstr>
      <vt:lpstr>Engine</vt:lpstr>
      <vt:lpstr>Engine</vt:lpstr>
      <vt:lpstr>Engine</vt:lpstr>
      <vt:lpstr>host</vt:lpstr>
      <vt:lpstr>The Realm Component </vt:lpstr>
      <vt:lpstr>context</vt:lpstr>
      <vt:lpstr>Tomcat versions</vt:lpstr>
      <vt:lpstr>Tomcat licensing</vt:lpstr>
      <vt:lpstr>Tomcat licensing</vt:lpstr>
      <vt:lpstr>Tomcat licensing</vt:lpstr>
      <vt:lpstr>Tomcat licensing</vt:lpstr>
      <vt:lpstr>Tomcat licensing</vt:lpstr>
      <vt:lpstr>Tomcat licensing</vt:lpstr>
      <vt:lpstr>Tomcat licensing</vt:lpstr>
      <vt:lpstr>Installation directory</vt:lpstr>
      <vt:lpstr>Installation directory</vt:lpstr>
      <vt:lpstr>Installation directory</vt:lpstr>
      <vt:lpstr>Installation directory</vt:lpstr>
      <vt:lpstr>Installation directory</vt:lpstr>
      <vt:lpstr>Installation directory</vt:lpstr>
      <vt:lpstr>Tomcat Directory Structure </vt:lpstr>
      <vt:lpstr>Tomcat Directory Structure </vt:lpstr>
      <vt:lpstr>Tomcat Directory Structure </vt:lpstr>
      <vt:lpstr>Tomcat Directory Structure </vt:lpstr>
      <vt:lpstr>Works and temp directory</vt:lpstr>
      <vt:lpstr>Tomcat troubleshooting</vt:lpstr>
      <vt:lpstr>Tomcat troubleshooting</vt:lpstr>
      <vt:lpstr>Tomcat troubleshooting</vt:lpstr>
      <vt:lpstr>Tomcat troubleshooting</vt:lpstr>
      <vt:lpstr>Tomcat troubleshooting</vt:lpstr>
      <vt:lpstr>Tomcat troubleshooting</vt:lpstr>
      <vt:lpstr>Errors and their solutions </vt:lpstr>
      <vt:lpstr>Errors and their solutions </vt:lpstr>
      <vt:lpstr>Errors and their solutions </vt:lpstr>
      <vt:lpstr>Errors and their solutions </vt:lpstr>
      <vt:lpstr>Errors and their solutions </vt:lpstr>
      <vt:lpstr>Errors and their solutions </vt:lpstr>
      <vt:lpstr>Errors and their solutions </vt:lpstr>
      <vt:lpstr>Errors and their solutions </vt:lpstr>
      <vt:lpstr>Errors and their solutions </vt:lpstr>
      <vt:lpstr>Errors and their solutions </vt:lpstr>
      <vt:lpstr>Errors and their solutions </vt:lpstr>
      <vt:lpstr>Errors and their solutions </vt:lpstr>
      <vt:lpstr>Errors and their solutions </vt:lpstr>
      <vt:lpstr>Logging</vt:lpstr>
      <vt:lpstr>Logging</vt:lpstr>
      <vt:lpstr>Logging</vt:lpstr>
      <vt:lpstr>Logging</vt:lpstr>
      <vt:lpstr>Types of log levels in Tomcat </vt:lpstr>
      <vt:lpstr>Types of log levels in Tomcat </vt:lpstr>
      <vt:lpstr>Types of log levels in Tomcat </vt:lpstr>
      <vt:lpstr>Types of log levels in Tomcat </vt:lpstr>
      <vt:lpstr>MONITORING TOMCAT</vt:lpstr>
      <vt:lpstr>Different ways of monitoring </vt:lpstr>
      <vt:lpstr>Different ways of monitoring </vt:lpstr>
      <vt:lpstr>Different ways of monitoring </vt:lpstr>
      <vt:lpstr>Different ways of monitoring </vt:lpstr>
      <vt:lpstr>Monitoring setup for a web application and database server </vt:lpstr>
      <vt:lpstr>Monitoring setup for a web application and database server </vt:lpstr>
      <vt:lpstr>Monitoring setup for a web application and database server </vt:lpstr>
      <vt:lpstr>Monitoring setup for a web application and database server </vt:lpstr>
      <vt:lpstr>JConsole configuration on Tomcat </vt:lpstr>
      <vt:lpstr>PowerPoint Presentation</vt:lpstr>
      <vt:lpstr>MBeans </vt:lpstr>
      <vt:lpstr>Types of MBeans </vt:lpstr>
      <vt:lpstr>Realm</vt:lpstr>
      <vt:lpstr>Realm</vt:lpstr>
      <vt:lpstr>Realm</vt:lpstr>
      <vt:lpstr>Tomcat scripting</vt:lpstr>
      <vt:lpstr>TOMCAT SECURITY SSL</vt:lpstr>
      <vt:lpstr>TOMCAT SECURITY SSL</vt:lpstr>
      <vt:lpstr>TOMCAT SECURITY SSL</vt:lpstr>
      <vt:lpstr>Unexpected shutdown</vt:lpstr>
      <vt:lpstr>Unexpected shutdown</vt:lpstr>
      <vt:lpstr>Unexpected shutdown</vt:lpstr>
      <vt:lpstr>Unexpected shutdown</vt:lpstr>
      <vt:lpstr>Unexpected shutdown</vt:lpstr>
      <vt:lpstr>Tomcat clustering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Tomcat clustering</vt:lpstr>
      <vt:lpstr>Tomcat clustering</vt:lpstr>
      <vt:lpstr>Tomcat clustering</vt:lpstr>
      <vt:lpstr>Setting Up The Apache Cluster </vt:lpstr>
      <vt:lpstr>Setting Up The Apache Cluster </vt:lpstr>
      <vt:lpstr>Setting Up The Apache Cluster </vt:lpstr>
      <vt:lpstr>Load Balancer</vt:lpstr>
      <vt:lpstr>Load Balancer</vt:lpstr>
      <vt:lpstr>Load Balancer</vt:lpstr>
      <vt:lpstr>PowerPoint Presentation</vt:lpstr>
      <vt:lpstr>Backup Manager</vt:lpstr>
      <vt:lpstr>Backup Manager</vt:lpstr>
      <vt:lpstr>Backup Manager</vt:lpstr>
      <vt:lpstr>PowerPoint Presentation</vt:lpstr>
      <vt:lpstr>LDAP Authentication</vt:lpstr>
      <vt:lpstr>LDAP Authentication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Tomcat 8</dc:title>
  <dc:creator>Parameswari Bala</dc:creator>
  <cp:lastModifiedBy>Parameswari Bala</cp:lastModifiedBy>
  <cp:revision>221</cp:revision>
  <dcterms:created xsi:type="dcterms:W3CDTF">2018-04-01T14:26:15Z</dcterms:created>
  <dcterms:modified xsi:type="dcterms:W3CDTF">2018-04-04T23:45:27Z</dcterms:modified>
</cp:coreProperties>
</file>

<file path=docProps/thumbnail.jpeg>
</file>